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13" r:id="rId2"/>
    <p:sldId id="314" r:id="rId3"/>
    <p:sldId id="295" r:id="rId4"/>
    <p:sldId id="282" r:id="rId5"/>
    <p:sldId id="315" r:id="rId6"/>
    <p:sldId id="305" r:id="rId7"/>
    <p:sldId id="311" r:id="rId8"/>
    <p:sldId id="293" r:id="rId9"/>
    <p:sldId id="294" r:id="rId10"/>
    <p:sldId id="296" r:id="rId11"/>
    <p:sldId id="297" r:id="rId12"/>
    <p:sldId id="301" r:id="rId13"/>
    <p:sldId id="261" r:id="rId14"/>
    <p:sldId id="268" r:id="rId15"/>
    <p:sldId id="290" r:id="rId16"/>
    <p:sldId id="307" r:id="rId17"/>
    <p:sldId id="310" r:id="rId18"/>
    <p:sldId id="309" r:id="rId19"/>
    <p:sldId id="299" r:id="rId20"/>
    <p:sldId id="284" r:id="rId21"/>
    <p:sldId id="286" r:id="rId22"/>
    <p:sldId id="304" r:id="rId23"/>
    <p:sldId id="318" r:id="rId24"/>
    <p:sldId id="316" r:id="rId25"/>
    <p:sldId id="277" r:id="rId26"/>
    <p:sldId id="278" r:id="rId27"/>
    <p:sldId id="276" r:id="rId28"/>
    <p:sldId id="279" r:id="rId29"/>
    <p:sldId id="317" r:id="rId30"/>
    <p:sldId id="285" r:id="rId31"/>
    <p:sldId id="288" r:id="rId32"/>
    <p:sldId id="26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7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329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en-US" sz="2800" dirty="0">
                <a:solidFill>
                  <a:schemeClr val="bg1"/>
                </a:solidFill>
              </a:rPr>
              <a:t>Millions of Procedures</a:t>
            </a:r>
          </a:p>
        </c:rich>
      </c:tx>
      <c:layout>
        <c:manualLayout>
          <c:xMode val="edge"/>
          <c:yMode val="edge"/>
          <c:x val="0.27882844088499764"/>
          <c:y val="3.897512039428283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7454379441886188E-2"/>
          <c:y val="0.12765600098269722"/>
          <c:w val="0.85722579711360403"/>
          <c:h val="0.48389883238907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Millions of Procedures</c:v>
                </c:pt>
              </c:strCache>
            </c:strRef>
          </c:tx>
          <c:invertIfNegative val="0"/>
          <c:cat>
            <c:strRef>
              <c:f>Sheet1!$A$2:$A$11</c:f>
              <c:strCache>
                <c:ptCount val="10"/>
                <c:pt idx="0">
                  <c:v>Mohs Surgery</c:v>
                </c:pt>
                <c:pt idx="1">
                  <c:v>Other Tumors</c:v>
                </c:pt>
                <c:pt idx="2">
                  <c:v>Ophthalmology</c:v>
                </c:pt>
                <c:pt idx="3">
                  <c:v>Allografts, Xenografts</c:v>
                </c:pt>
                <c:pt idx="4">
                  <c:v>Min. Invasive Cosmetic., Fillers, Plastic Surgery</c:v>
                </c:pt>
                <c:pt idx="5">
                  <c:v>Vascular</c:v>
                </c:pt>
                <c:pt idx="6">
                  <c:v>Robotic Surgery</c:v>
                </c:pt>
                <c:pt idx="7">
                  <c:v>Skin Ulcers</c:v>
                </c:pt>
                <c:pt idx="8">
                  <c:v>Biofilm/caused infections</c:v>
                </c:pt>
                <c:pt idx="9">
                  <c:v>Industrial Applications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1.5</c:v>
                </c:pt>
                <c:pt idx="2">
                  <c:v>6</c:v>
                </c:pt>
                <c:pt idx="3">
                  <c:v>12</c:v>
                </c:pt>
                <c:pt idx="4">
                  <c:v>29.1</c:v>
                </c:pt>
                <c:pt idx="5">
                  <c:v>0.5</c:v>
                </c:pt>
                <c:pt idx="6">
                  <c:v>0.6</c:v>
                </c:pt>
                <c:pt idx="7">
                  <c:v>2</c:v>
                </c:pt>
                <c:pt idx="8">
                  <c:v>2</c:v>
                </c:pt>
                <c:pt idx="9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207040"/>
        <c:axId val="117208576"/>
      </c:barChart>
      <c:catAx>
        <c:axId val="117207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117208576"/>
        <c:crosses val="autoZero"/>
        <c:auto val="1"/>
        <c:lblAlgn val="ctr"/>
        <c:lblOffset val="100"/>
        <c:noMultiLvlLbl val="0"/>
      </c:catAx>
      <c:valAx>
        <c:axId val="1172085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11720704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31913831024286521"/>
          <c:y val="0.93188900300505917"/>
          <c:w val="0.24714317800685368"/>
          <c:h val="4.5224944997364701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0.87091</cdr:x>
      <cdr:y>0.31991</cdr:y>
    </cdr:from>
    <cdr:to>
      <cdr:x>0.9105</cdr:x>
      <cdr:y>0.37411</cdr:y>
    </cdr:to>
    <cdr:sp macro="" textlink="">
      <cdr:nvSpPr>
        <cdr:cNvPr id="2" name="Plus 1"/>
        <cdr:cNvSpPr/>
      </cdr:nvSpPr>
      <cdr:spPr>
        <a:xfrm xmlns:a="http://schemas.openxmlformats.org/drawingml/2006/main">
          <a:off x="6503627" y="1627194"/>
          <a:ext cx="295643" cy="275680"/>
        </a:xfrm>
        <a:prstGeom xmlns:a="http://schemas.openxmlformats.org/drawingml/2006/main" prst="mathPlus">
          <a:avLst/>
        </a:prstGeom>
        <a:solidFill xmlns:a="http://schemas.openxmlformats.org/drawingml/2006/main">
          <a:srgbClr val="92D05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0.90885</cdr:x>
      <cdr:y>0.32078</cdr:y>
    </cdr:from>
    <cdr:to>
      <cdr:x>0.94844</cdr:x>
      <cdr:y>0.37498</cdr:y>
    </cdr:to>
    <cdr:sp macro="" textlink="">
      <cdr:nvSpPr>
        <cdr:cNvPr id="3" name="Plus 2"/>
        <cdr:cNvSpPr/>
      </cdr:nvSpPr>
      <cdr:spPr>
        <a:xfrm xmlns:a="http://schemas.openxmlformats.org/drawingml/2006/main">
          <a:off x="6786940" y="1631596"/>
          <a:ext cx="295643" cy="275680"/>
        </a:xfrm>
        <a:prstGeom xmlns:a="http://schemas.openxmlformats.org/drawingml/2006/main" prst="mathPlus">
          <a:avLst/>
        </a:prstGeom>
        <a:solidFill xmlns:a="http://schemas.openxmlformats.org/drawingml/2006/main">
          <a:srgbClr val="92D05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0.80038</cdr:x>
      <cdr:y>0.442</cdr:y>
    </cdr:from>
    <cdr:to>
      <cdr:x>0.84934</cdr:x>
      <cdr:y>0.56691</cdr:y>
    </cdr:to>
    <cdr:sp macro="" textlink="">
      <cdr:nvSpPr>
        <cdr:cNvPr id="5" name="Down Arrow 4"/>
        <cdr:cNvSpPr/>
      </cdr:nvSpPr>
      <cdr:spPr>
        <a:xfrm xmlns:a="http://schemas.openxmlformats.org/drawingml/2006/main" rot="10800000">
          <a:off x="5976938" y="2248166"/>
          <a:ext cx="365613" cy="635336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B05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L="0" marR="0" indent="0" algn="l" defTabSz="914291" rtl="0" fontAlgn="auto" latinLnBrk="1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defRPr>
          </a:defPPr>
          <a:lvl1pPr marL="0" marR="0" indent="0" algn="ctr" defTabSz="58413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3600" b="0" i="0" u="none" strike="noStrike" cap="none" spc="0" normalizeH="0" baseline="0">
              <a:ln>
                <a:noFill/>
              </a:ln>
              <a:solidFill>
                <a:schemeClr val="l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defRPr>
          </a:lvl1pPr>
          <a:lvl2pPr marL="0" marR="0" indent="228572" algn="ctr" defTabSz="58413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3600" b="0" i="0" u="none" strike="noStrike" cap="none" spc="0" normalizeH="0" baseline="0">
              <a:ln>
                <a:noFill/>
              </a:ln>
              <a:solidFill>
                <a:schemeClr val="l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defRPr>
          </a:lvl2pPr>
          <a:lvl3pPr marL="0" marR="0" indent="457145" algn="ctr" defTabSz="58413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3600" b="0" i="0" u="none" strike="noStrike" cap="none" spc="0" normalizeH="0" baseline="0">
              <a:ln>
                <a:noFill/>
              </a:ln>
              <a:solidFill>
                <a:schemeClr val="l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defRPr>
          </a:lvl3pPr>
          <a:lvl4pPr marL="0" marR="0" indent="685718" algn="ctr" defTabSz="58413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3600" b="0" i="0" u="none" strike="noStrike" cap="none" spc="0" normalizeH="0" baseline="0">
              <a:ln>
                <a:noFill/>
              </a:ln>
              <a:solidFill>
                <a:schemeClr val="l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defRPr>
          </a:lvl4pPr>
          <a:lvl5pPr marL="0" marR="0" indent="914291" algn="ctr" defTabSz="58413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3600" b="0" i="0" u="none" strike="noStrike" cap="none" spc="0" normalizeH="0" baseline="0">
              <a:ln>
                <a:noFill/>
              </a:ln>
              <a:solidFill>
                <a:schemeClr val="l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defRPr>
          </a:lvl5pPr>
          <a:lvl6pPr marL="0" marR="0" indent="1142863" algn="ctr" defTabSz="58413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3600" b="0" i="0" u="none" strike="noStrike" cap="none" spc="0" normalizeH="0" baseline="0">
              <a:ln>
                <a:noFill/>
              </a:ln>
              <a:solidFill>
                <a:schemeClr val="l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defRPr>
          </a:lvl6pPr>
          <a:lvl7pPr marL="0" marR="0" indent="1371435" algn="ctr" defTabSz="58413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3600" b="0" i="0" u="none" strike="noStrike" cap="none" spc="0" normalizeH="0" baseline="0">
              <a:ln>
                <a:noFill/>
              </a:ln>
              <a:solidFill>
                <a:schemeClr val="l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defRPr>
          </a:lvl7pPr>
          <a:lvl8pPr marL="0" marR="0" indent="1600008" algn="ctr" defTabSz="58413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3600" b="0" i="0" u="none" strike="noStrike" cap="none" spc="0" normalizeH="0" baseline="0">
              <a:ln>
                <a:noFill/>
              </a:ln>
              <a:solidFill>
                <a:schemeClr val="l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defRPr>
          </a:lvl8pPr>
          <a:lvl9pPr marL="0" marR="0" indent="1828581" algn="ctr" defTabSz="58413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3600" b="0" i="0" u="none" strike="noStrike" cap="none" spc="0" normalizeH="0" baseline="0">
              <a:ln>
                <a:noFill/>
              </a:ln>
              <a:solidFill>
                <a:schemeClr val="l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defRPr>
          </a:lvl9pPr>
        </a:lstStyle>
        <a:p xmlns:a="http://schemas.openxmlformats.org/drawingml/2006/main">
          <a:pPr algn="ctr"/>
          <a:endParaRPr lang="en-US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0.72457</cdr:x>
      <cdr:y>0.51451</cdr:y>
    </cdr:from>
    <cdr:to>
      <cdr:x>0.75361</cdr:x>
      <cdr:y>0.56872</cdr:y>
    </cdr:to>
    <cdr:sp macro="" textlink="">
      <cdr:nvSpPr>
        <cdr:cNvPr id="6" name="Plus 5"/>
        <cdr:cNvSpPr/>
      </cdr:nvSpPr>
      <cdr:spPr>
        <a:xfrm xmlns:a="http://schemas.openxmlformats.org/drawingml/2006/main">
          <a:off x="5410778" y="2617001"/>
          <a:ext cx="216859" cy="275731"/>
        </a:xfrm>
        <a:prstGeom xmlns:a="http://schemas.openxmlformats.org/drawingml/2006/main" prst="mathPlus">
          <a:avLst/>
        </a:prstGeom>
        <a:solidFill xmlns:a="http://schemas.openxmlformats.org/drawingml/2006/main">
          <a:srgbClr val="92D05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0.11728</cdr:x>
      <cdr:y>0.41982</cdr:y>
    </cdr:from>
    <cdr:to>
      <cdr:x>0.16309</cdr:x>
      <cdr:y>0.55193</cdr:y>
    </cdr:to>
    <cdr:sp macro="" textlink="">
      <cdr:nvSpPr>
        <cdr:cNvPr id="7" name="Down Arrow 6"/>
        <cdr:cNvSpPr/>
      </cdr:nvSpPr>
      <cdr:spPr>
        <a:xfrm xmlns:a="http://schemas.openxmlformats.org/drawingml/2006/main" rot="10800000">
          <a:off x="875828" y="2135344"/>
          <a:ext cx="342090" cy="671958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B05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 marL="0" marR="0" indent="0" algn="l" defTabSz="914291" rtl="0" fontAlgn="auto" latinLnBrk="1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defRPr>
          </a:defPPr>
          <a:lvl1pPr marL="0" marR="0" indent="0" algn="ctr" defTabSz="58413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3600" b="0" i="0" u="none" strike="noStrike" cap="none" spc="0" normalizeH="0" baseline="0">
              <a:ln>
                <a:noFill/>
              </a:ln>
              <a:solidFill>
                <a:schemeClr val="l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defRPr>
          </a:lvl1pPr>
          <a:lvl2pPr marL="0" marR="0" indent="228572" algn="ctr" defTabSz="58413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3600" b="0" i="0" u="none" strike="noStrike" cap="none" spc="0" normalizeH="0" baseline="0">
              <a:ln>
                <a:noFill/>
              </a:ln>
              <a:solidFill>
                <a:schemeClr val="l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defRPr>
          </a:lvl2pPr>
          <a:lvl3pPr marL="0" marR="0" indent="457145" algn="ctr" defTabSz="58413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3600" b="0" i="0" u="none" strike="noStrike" cap="none" spc="0" normalizeH="0" baseline="0">
              <a:ln>
                <a:noFill/>
              </a:ln>
              <a:solidFill>
                <a:schemeClr val="l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defRPr>
          </a:lvl3pPr>
          <a:lvl4pPr marL="0" marR="0" indent="685718" algn="ctr" defTabSz="58413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3600" b="0" i="0" u="none" strike="noStrike" cap="none" spc="0" normalizeH="0" baseline="0">
              <a:ln>
                <a:noFill/>
              </a:ln>
              <a:solidFill>
                <a:schemeClr val="l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defRPr>
          </a:lvl4pPr>
          <a:lvl5pPr marL="0" marR="0" indent="914291" algn="ctr" defTabSz="58413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3600" b="0" i="0" u="none" strike="noStrike" cap="none" spc="0" normalizeH="0" baseline="0">
              <a:ln>
                <a:noFill/>
              </a:ln>
              <a:solidFill>
                <a:schemeClr val="l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defRPr>
          </a:lvl5pPr>
          <a:lvl6pPr marL="0" marR="0" indent="1142863" algn="ctr" defTabSz="58413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3600" b="0" i="0" u="none" strike="noStrike" cap="none" spc="0" normalizeH="0" baseline="0">
              <a:ln>
                <a:noFill/>
              </a:ln>
              <a:solidFill>
                <a:schemeClr val="l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defRPr>
          </a:lvl6pPr>
          <a:lvl7pPr marL="0" marR="0" indent="1371435" algn="ctr" defTabSz="58413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3600" b="0" i="0" u="none" strike="noStrike" cap="none" spc="0" normalizeH="0" baseline="0">
              <a:ln>
                <a:noFill/>
              </a:ln>
              <a:solidFill>
                <a:schemeClr val="l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defRPr>
          </a:lvl7pPr>
          <a:lvl8pPr marL="0" marR="0" indent="1600008" algn="ctr" defTabSz="58413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3600" b="0" i="0" u="none" strike="noStrike" cap="none" spc="0" normalizeH="0" baseline="0">
              <a:ln>
                <a:noFill/>
              </a:ln>
              <a:solidFill>
                <a:schemeClr val="l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defRPr>
          </a:lvl8pPr>
          <a:lvl9pPr marL="0" marR="0" indent="1828581" algn="ctr" defTabSz="58413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3600" b="0" i="0" u="none" strike="noStrike" cap="none" spc="0" normalizeH="0" baseline="0">
              <a:ln>
                <a:noFill/>
              </a:ln>
              <a:solidFill>
                <a:schemeClr val="l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defRPr>
          </a:lvl9pPr>
        </a:lstStyle>
        <a:p xmlns:a="http://schemas.openxmlformats.org/drawingml/2006/main">
          <a:pPr algn="ctr"/>
          <a:endParaRPr lang="en-US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0.54558</cdr:x>
      <cdr:y>0.453</cdr:y>
    </cdr:from>
    <cdr:to>
      <cdr:x>0.59044</cdr:x>
      <cdr:y>0.5807</cdr:y>
    </cdr:to>
    <cdr:sp macro="" textlink="">
      <cdr:nvSpPr>
        <cdr:cNvPr id="8" name="Down Arrow 7"/>
        <cdr:cNvSpPr/>
      </cdr:nvSpPr>
      <cdr:spPr>
        <a:xfrm xmlns:a="http://schemas.openxmlformats.org/drawingml/2006/main" rot="10800000">
          <a:off x="4074158" y="2304137"/>
          <a:ext cx="334997" cy="649526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B05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 marL="0" marR="0" indent="0" algn="l" defTabSz="914291" rtl="0" fontAlgn="auto" latinLnBrk="1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defRPr>
          </a:defPPr>
          <a:lvl1pPr marL="0" marR="0" indent="0" algn="ctr" defTabSz="58413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3600" b="0" i="0" u="none" strike="noStrike" cap="none" spc="0" normalizeH="0" baseline="0">
              <a:ln>
                <a:noFill/>
              </a:ln>
              <a:solidFill>
                <a:schemeClr val="l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defRPr>
          </a:lvl1pPr>
          <a:lvl2pPr marL="0" marR="0" indent="228572" algn="ctr" defTabSz="58413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3600" b="0" i="0" u="none" strike="noStrike" cap="none" spc="0" normalizeH="0" baseline="0">
              <a:ln>
                <a:noFill/>
              </a:ln>
              <a:solidFill>
                <a:schemeClr val="l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defRPr>
          </a:lvl2pPr>
          <a:lvl3pPr marL="0" marR="0" indent="457145" algn="ctr" defTabSz="58413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3600" b="0" i="0" u="none" strike="noStrike" cap="none" spc="0" normalizeH="0" baseline="0">
              <a:ln>
                <a:noFill/>
              </a:ln>
              <a:solidFill>
                <a:schemeClr val="l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defRPr>
          </a:lvl3pPr>
          <a:lvl4pPr marL="0" marR="0" indent="685718" algn="ctr" defTabSz="58413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3600" b="0" i="0" u="none" strike="noStrike" cap="none" spc="0" normalizeH="0" baseline="0">
              <a:ln>
                <a:noFill/>
              </a:ln>
              <a:solidFill>
                <a:schemeClr val="l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defRPr>
          </a:lvl4pPr>
          <a:lvl5pPr marL="0" marR="0" indent="914291" algn="ctr" defTabSz="58413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3600" b="0" i="0" u="none" strike="noStrike" cap="none" spc="0" normalizeH="0" baseline="0">
              <a:ln>
                <a:noFill/>
              </a:ln>
              <a:solidFill>
                <a:schemeClr val="l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defRPr>
          </a:lvl5pPr>
          <a:lvl6pPr marL="0" marR="0" indent="1142863" algn="ctr" defTabSz="58413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3600" b="0" i="0" u="none" strike="noStrike" cap="none" spc="0" normalizeH="0" baseline="0">
              <a:ln>
                <a:noFill/>
              </a:ln>
              <a:solidFill>
                <a:schemeClr val="l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defRPr>
          </a:lvl6pPr>
          <a:lvl7pPr marL="0" marR="0" indent="1371435" algn="ctr" defTabSz="58413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3600" b="0" i="0" u="none" strike="noStrike" cap="none" spc="0" normalizeH="0" baseline="0">
              <a:ln>
                <a:noFill/>
              </a:ln>
              <a:solidFill>
                <a:schemeClr val="l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defRPr>
          </a:lvl7pPr>
          <a:lvl8pPr marL="0" marR="0" indent="1600008" algn="ctr" defTabSz="58413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3600" b="0" i="0" u="none" strike="noStrike" cap="none" spc="0" normalizeH="0" baseline="0">
              <a:ln>
                <a:noFill/>
              </a:ln>
              <a:solidFill>
                <a:schemeClr val="l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defRPr>
          </a:lvl8pPr>
          <a:lvl9pPr marL="0" marR="0" indent="1828581" algn="ctr" defTabSz="58413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3600" b="0" i="0" u="none" strike="noStrike" cap="none" spc="0" normalizeH="0" baseline="0">
              <a:ln>
                <a:noFill/>
              </a:ln>
              <a:solidFill>
                <a:schemeClr val="l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defRPr>
          </a:lvl9pPr>
        </a:lstStyle>
        <a:p xmlns:a="http://schemas.openxmlformats.org/drawingml/2006/main">
          <a:pPr algn="ctr"/>
          <a:endParaRPr lang="en-US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0.63146</cdr:x>
      <cdr:y>0.45737</cdr:y>
    </cdr:from>
    <cdr:to>
      <cdr:x>0.67632</cdr:x>
      <cdr:y>0.58507</cdr:y>
    </cdr:to>
    <cdr:sp macro="" textlink="">
      <cdr:nvSpPr>
        <cdr:cNvPr id="9" name="Down Arrow 8"/>
        <cdr:cNvSpPr/>
      </cdr:nvSpPr>
      <cdr:spPr>
        <a:xfrm xmlns:a="http://schemas.openxmlformats.org/drawingml/2006/main" rot="10800000">
          <a:off x="4715508" y="2326362"/>
          <a:ext cx="334997" cy="649526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B05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0.01003</cdr:x>
      <cdr:y>0.88741</cdr:y>
    </cdr:from>
    <cdr:to>
      <cdr:x>0.03691</cdr:x>
      <cdr:y>0.994</cdr:y>
    </cdr:to>
    <cdr:sp macro="" textlink="">
      <cdr:nvSpPr>
        <cdr:cNvPr id="4" name="Right Arrow 3"/>
        <cdr:cNvSpPr/>
      </cdr:nvSpPr>
      <cdr:spPr>
        <a:xfrm xmlns:a="http://schemas.openxmlformats.org/drawingml/2006/main" rot="16200000">
          <a:off x="-80211" y="4233270"/>
          <a:ext cx="490383" cy="189006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C0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00746D-70B8-4A90-9F88-3ED3E9D1724E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D72C4-713C-4CBE-8D89-A7E42D239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9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02DA3-85BF-48DE-A8A7-F89175BBF9F3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03F25-BE15-468C-B523-97F0A05B4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83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18795-8FD1-4CD2-BC0F-662778AF1D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5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661-E84D-4512-9428-0D0362C7B2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5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444" y="945949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1800" b="1"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AF1D748-24F4-4FC9-8968-BFD765786610}"/>
              </a:ext>
            </a:extLst>
          </p:cNvPr>
          <p:cNvSpPr/>
          <p:nvPr userDrawn="1"/>
        </p:nvSpPr>
        <p:spPr>
          <a:xfrm>
            <a:off x="0" y="345440"/>
            <a:ext cx="9144000" cy="4318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220C58C9-9EBC-45E4-826D-448FCD96A1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4445" y="345439"/>
            <a:ext cx="7886700" cy="431801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80BAB4D-1FB1-4FB0-9A1A-B867B50FAD98}"/>
              </a:ext>
            </a:extLst>
          </p:cNvPr>
          <p:cNvSpPr/>
          <p:nvPr userDrawn="1"/>
        </p:nvSpPr>
        <p:spPr>
          <a:xfrm>
            <a:off x="0" y="6318156"/>
            <a:ext cx="9144000" cy="14150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xmlns="" id="{713F3E88-B117-4B96-B82F-A54615E40FC4}"/>
              </a:ext>
            </a:extLst>
          </p:cNvPr>
          <p:cNvSpPr txBox="1">
            <a:spLocks/>
          </p:cNvSpPr>
          <p:nvPr userDrawn="1"/>
        </p:nvSpPr>
        <p:spPr>
          <a:xfrm>
            <a:off x="13503" y="649501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31FF0E-BDEA-402A-8D8D-5105A70FEA17}" type="datetimeFigureOut">
              <a:rPr lang="en-US" sz="1400" smtClean="0"/>
              <a:pPr/>
              <a:t>1/5/2023</a:t>
            </a:fld>
            <a:endParaRPr lang="en-US" sz="14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FAE94884-335D-445B-9574-D92A86B37D71}"/>
              </a:ext>
            </a:extLst>
          </p:cNvPr>
          <p:cNvSpPr txBox="1">
            <a:spLocks/>
          </p:cNvSpPr>
          <p:nvPr userDrawn="1"/>
        </p:nvSpPr>
        <p:spPr>
          <a:xfrm>
            <a:off x="7088527" y="649892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0F5CF-8867-4418-9072-BE188CD9A72F}" type="slidenum">
              <a:rPr lang="en-US" sz="1400" smtClean="0"/>
              <a:pPr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8172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444" y="945949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1800" b="1"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AF1D748-24F4-4FC9-8968-BFD765786610}"/>
              </a:ext>
            </a:extLst>
          </p:cNvPr>
          <p:cNvSpPr/>
          <p:nvPr userDrawn="1"/>
        </p:nvSpPr>
        <p:spPr>
          <a:xfrm>
            <a:off x="0" y="345440"/>
            <a:ext cx="9144000" cy="4318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220C58C9-9EBC-45E4-826D-448FCD96A1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4445" y="345439"/>
            <a:ext cx="7886700" cy="431801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80BAB4D-1FB1-4FB0-9A1A-B867B50FAD98}"/>
              </a:ext>
            </a:extLst>
          </p:cNvPr>
          <p:cNvSpPr/>
          <p:nvPr userDrawn="1"/>
        </p:nvSpPr>
        <p:spPr>
          <a:xfrm>
            <a:off x="0" y="6318156"/>
            <a:ext cx="9144000" cy="14150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xmlns="" id="{713F3E88-B117-4B96-B82F-A54615E40FC4}"/>
              </a:ext>
            </a:extLst>
          </p:cNvPr>
          <p:cNvSpPr txBox="1">
            <a:spLocks/>
          </p:cNvSpPr>
          <p:nvPr userDrawn="1"/>
        </p:nvSpPr>
        <p:spPr>
          <a:xfrm>
            <a:off x="13503" y="649501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31FF0E-BDEA-402A-8D8D-5105A70FEA17}" type="datetimeFigureOut">
              <a:rPr lang="en-US" sz="1400" smtClean="0"/>
              <a:pPr/>
              <a:t>1/5/2023</a:t>
            </a:fld>
            <a:endParaRPr lang="en-US" sz="14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FAE94884-335D-445B-9574-D92A86B37D71}"/>
              </a:ext>
            </a:extLst>
          </p:cNvPr>
          <p:cNvSpPr txBox="1">
            <a:spLocks/>
          </p:cNvSpPr>
          <p:nvPr userDrawn="1"/>
        </p:nvSpPr>
        <p:spPr>
          <a:xfrm>
            <a:off x="7088527" y="649892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0F5CF-8867-4418-9072-BE188CD9A72F}" type="slidenum">
              <a:rPr lang="en-US" sz="1400" smtClean="0"/>
              <a:pPr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78619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444" y="945949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1800" b="1"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AF1D748-24F4-4FC9-8968-BFD765786610}"/>
              </a:ext>
            </a:extLst>
          </p:cNvPr>
          <p:cNvSpPr/>
          <p:nvPr userDrawn="1"/>
        </p:nvSpPr>
        <p:spPr>
          <a:xfrm>
            <a:off x="0" y="345440"/>
            <a:ext cx="9144000" cy="4318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220C58C9-9EBC-45E4-826D-448FCD96A1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4445" y="345439"/>
            <a:ext cx="7886700" cy="431801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80BAB4D-1FB1-4FB0-9A1A-B867B50FAD98}"/>
              </a:ext>
            </a:extLst>
          </p:cNvPr>
          <p:cNvSpPr/>
          <p:nvPr userDrawn="1"/>
        </p:nvSpPr>
        <p:spPr>
          <a:xfrm>
            <a:off x="0" y="6318156"/>
            <a:ext cx="9144000" cy="14150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FAE94884-335D-445B-9574-D92A86B37D71}"/>
              </a:ext>
            </a:extLst>
          </p:cNvPr>
          <p:cNvSpPr txBox="1">
            <a:spLocks/>
          </p:cNvSpPr>
          <p:nvPr userDrawn="1"/>
        </p:nvSpPr>
        <p:spPr>
          <a:xfrm>
            <a:off x="7088527" y="649892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0F5CF-8867-4418-9072-BE188CD9A72F}" type="slidenum">
              <a:rPr lang="en-US" sz="1400" smtClean="0"/>
              <a:pPr/>
              <a:t>‹#›</a:t>
            </a:fld>
            <a:endParaRPr lang="en-U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0" y="6044804"/>
            <a:ext cx="625960" cy="70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054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444" y="945949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1800" b="1"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AF1D748-24F4-4FC9-8968-BFD765786610}"/>
              </a:ext>
            </a:extLst>
          </p:cNvPr>
          <p:cNvSpPr/>
          <p:nvPr userDrawn="1"/>
        </p:nvSpPr>
        <p:spPr>
          <a:xfrm>
            <a:off x="0" y="345440"/>
            <a:ext cx="9144000" cy="4318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220C58C9-9EBC-45E4-826D-448FCD96A1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4445" y="345439"/>
            <a:ext cx="7886700" cy="431801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80BAB4D-1FB1-4FB0-9A1A-B867B50FAD98}"/>
              </a:ext>
            </a:extLst>
          </p:cNvPr>
          <p:cNvSpPr/>
          <p:nvPr userDrawn="1"/>
        </p:nvSpPr>
        <p:spPr>
          <a:xfrm>
            <a:off x="0" y="6318156"/>
            <a:ext cx="9144000" cy="14150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FAE94884-335D-445B-9574-D92A86B37D71}"/>
              </a:ext>
            </a:extLst>
          </p:cNvPr>
          <p:cNvSpPr txBox="1">
            <a:spLocks/>
          </p:cNvSpPr>
          <p:nvPr userDrawn="1"/>
        </p:nvSpPr>
        <p:spPr>
          <a:xfrm>
            <a:off x="7088527" y="649892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0F5CF-8867-4418-9072-BE188CD9A72F}" type="slidenum">
              <a:rPr lang="en-US" sz="1400" smtClean="0"/>
              <a:pPr/>
              <a:t>‹#›</a:t>
            </a:fld>
            <a:endParaRPr lang="en-U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0" y="6044804"/>
            <a:ext cx="625960" cy="70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704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444" y="945949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1800" b="1"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AF1D748-24F4-4FC9-8968-BFD765786610}"/>
              </a:ext>
            </a:extLst>
          </p:cNvPr>
          <p:cNvSpPr/>
          <p:nvPr userDrawn="1"/>
        </p:nvSpPr>
        <p:spPr>
          <a:xfrm>
            <a:off x="0" y="345440"/>
            <a:ext cx="9144000" cy="4318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220C58C9-9EBC-45E4-826D-448FCD96A1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4445" y="345439"/>
            <a:ext cx="7886700" cy="431801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80BAB4D-1FB1-4FB0-9A1A-B867B50FAD98}"/>
              </a:ext>
            </a:extLst>
          </p:cNvPr>
          <p:cNvSpPr/>
          <p:nvPr userDrawn="1"/>
        </p:nvSpPr>
        <p:spPr>
          <a:xfrm>
            <a:off x="0" y="6318156"/>
            <a:ext cx="9144000" cy="14150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FAE94884-335D-445B-9574-D92A86B37D71}"/>
              </a:ext>
            </a:extLst>
          </p:cNvPr>
          <p:cNvSpPr txBox="1">
            <a:spLocks/>
          </p:cNvSpPr>
          <p:nvPr userDrawn="1"/>
        </p:nvSpPr>
        <p:spPr>
          <a:xfrm>
            <a:off x="7088527" y="649892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0F5CF-8867-4418-9072-BE188CD9A72F}" type="slidenum">
              <a:rPr lang="en-US" sz="1400" smtClean="0"/>
              <a:pPr/>
              <a:t>‹#›</a:t>
            </a:fld>
            <a:endParaRPr lang="en-U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0" y="6044804"/>
            <a:ext cx="625960" cy="70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125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444" y="945949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1800" b="1"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AF1D748-24F4-4FC9-8968-BFD765786610}"/>
              </a:ext>
            </a:extLst>
          </p:cNvPr>
          <p:cNvSpPr/>
          <p:nvPr userDrawn="1"/>
        </p:nvSpPr>
        <p:spPr>
          <a:xfrm>
            <a:off x="0" y="345440"/>
            <a:ext cx="9144000" cy="4318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220C58C9-9EBC-45E4-826D-448FCD96A1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4445" y="345439"/>
            <a:ext cx="7886700" cy="431801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80BAB4D-1FB1-4FB0-9A1A-B867B50FAD98}"/>
              </a:ext>
            </a:extLst>
          </p:cNvPr>
          <p:cNvSpPr/>
          <p:nvPr userDrawn="1"/>
        </p:nvSpPr>
        <p:spPr>
          <a:xfrm>
            <a:off x="0" y="6318156"/>
            <a:ext cx="9144000" cy="14150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FAE94884-335D-445B-9574-D92A86B37D71}"/>
              </a:ext>
            </a:extLst>
          </p:cNvPr>
          <p:cNvSpPr txBox="1">
            <a:spLocks/>
          </p:cNvSpPr>
          <p:nvPr userDrawn="1"/>
        </p:nvSpPr>
        <p:spPr>
          <a:xfrm>
            <a:off x="7088527" y="649892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0F5CF-8867-4418-9072-BE188CD9A72F}" type="slidenum">
              <a:rPr lang="en-US" sz="1400" smtClean="0"/>
              <a:pPr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78816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444" y="945949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1800" b="1"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AF1D748-24F4-4FC9-8968-BFD765786610}"/>
              </a:ext>
            </a:extLst>
          </p:cNvPr>
          <p:cNvSpPr/>
          <p:nvPr userDrawn="1"/>
        </p:nvSpPr>
        <p:spPr>
          <a:xfrm>
            <a:off x="0" y="345440"/>
            <a:ext cx="9144000" cy="4318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220C58C9-9EBC-45E4-826D-448FCD96A1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4445" y="345439"/>
            <a:ext cx="7886700" cy="431801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80BAB4D-1FB1-4FB0-9A1A-B867B50FAD98}"/>
              </a:ext>
            </a:extLst>
          </p:cNvPr>
          <p:cNvSpPr/>
          <p:nvPr userDrawn="1"/>
        </p:nvSpPr>
        <p:spPr>
          <a:xfrm>
            <a:off x="0" y="6318156"/>
            <a:ext cx="9144000" cy="14150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="" xmlns:a16="http://schemas.microsoft.com/office/drawing/2014/main" id="{FAE94884-335D-445B-9574-D92A86B37D71}"/>
              </a:ext>
            </a:extLst>
          </p:cNvPr>
          <p:cNvSpPr txBox="1">
            <a:spLocks/>
          </p:cNvSpPr>
          <p:nvPr userDrawn="1"/>
        </p:nvSpPr>
        <p:spPr>
          <a:xfrm>
            <a:off x="7088527" y="649892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0F5CF-8867-4418-9072-BE188CD9A72F}" type="slidenum">
              <a:rPr lang="en-US" sz="1400" smtClean="0"/>
              <a:pPr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48146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444" y="945949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1800" b="1"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AF1D748-24F4-4FC9-8968-BFD765786610}"/>
              </a:ext>
            </a:extLst>
          </p:cNvPr>
          <p:cNvSpPr/>
          <p:nvPr userDrawn="1"/>
        </p:nvSpPr>
        <p:spPr>
          <a:xfrm>
            <a:off x="0" y="345440"/>
            <a:ext cx="9144000" cy="4318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220C58C9-9EBC-45E4-826D-448FCD96A1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4445" y="345439"/>
            <a:ext cx="7886700" cy="431801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80BAB4D-1FB1-4FB0-9A1A-B867B50FAD98}"/>
              </a:ext>
            </a:extLst>
          </p:cNvPr>
          <p:cNvSpPr/>
          <p:nvPr userDrawn="1"/>
        </p:nvSpPr>
        <p:spPr>
          <a:xfrm>
            <a:off x="0" y="6318156"/>
            <a:ext cx="9144000" cy="14150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="" xmlns:a16="http://schemas.microsoft.com/office/drawing/2014/main" id="{FAE94884-335D-445B-9574-D92A86B37D71}"/>
              </a:ext>
            </a:extLst>
          </p:cNvPr>
          <p:cNvSpPr txBox="1">
            <a:spLocks/>
          </p:cNvSpPr>
          <p:nvPr userDrawn="1"/>
        </p:nvSpPr>
        <p:spPr>
          <a:xfrm>
            <a:off x="7088527" y="649892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0F5CF-8867-4418-9072-BE188CD9A72F}" type="slidenum">
              <a:rPr lang="en-US" sz="1400" smtClean="0"/>
              <a:pPr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65892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444" y="945949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1800" b="1"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AF1D748-24F4-4FC9-8968-BFD765786610}"/>
              </a:ext>
            </a:extLst>
          </p:cNvPr>
          <p:cNvSpPr/>
          <p:nvPr userDrawn="1"/>
        </p:nvSpPr>
        <p:spPr>
          <a:xfrm>
            <a:off x="0" y="345440"/>
            <a:ext cx="9144000" cy="4318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220C58C9-9EBC-45E4-826D-448FCD96A1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4445" y="345439"/>
            <a:ext cx="7886700" cy="431801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80BAB4D-1FB1-4FB0-9A1A-B867B50FAD98}"/>
              </a:ext>
            </a:extLst>
          </p:cNvPr>
          <p:cNvSpPr/>
          <p:nvPr userDrawn="1"/>
        </p:nvSpPr>
        <p:spPr>
          <a:xfrm>
            <a:off x="0" y="6318156"/>
            <a:ext cx="9144000" cy="14150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="" xmlns:a16="http://schemas.microsoft.com/office/drawing/2014/main" id="{FAE94884-335D-445B-9574-D92A86B37D71}"/>
              </a:ext>
            </a:extLst>
          </p:cNvPr>
          <p:cNvSpPr txBox="1">
            <a:spLocks/>
          </p:cNvSpPr>
          <p:nvPr userDrawn="1"/>
        </p:nvSpPr>
        <p:spPr>
          <a:xfrm>
            <a:off x="7088527" y="649892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0F5CF-8867-4418-9072-BE188CD9A72F}" type="slidenum">
              <a:rPr lang="en-US" sz="1400" smtClean="0"/>
              <a:pPr/>
              <a:t>‹#›</a:t>
            </a:fld>
            <a:endParaRPr lang="en-U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0" y="6044804"/>
            <a:ext cx="625960" cy="70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80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444" y="945949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1800" b="1"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AF1D748-24F4-4FC9-8968-BFD765786610}"/>
              </a:ext>
            </a:extLst>
          </p:cNvPr>
          <p:cNvSpPr/>
          <p:nvPr userDrawn="1"/>
        </p:nvSpPr>
        <p:spPr>
          <a:xfrm>
            <a:off x="0" y="345440"/>
            <a:ext cx="9144000" cy="4318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220C58C9-9EBC-45E4-826D-448FCD96A1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4445" y="345439"/>
            <a:ext cx="7886700" cy="431801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80BAB4D-1FB1-4FB0-9A1A-B867B50FAD98}"/>
              </a:ext>
            </a:extLst>
          </p:cNvPr>
          <p:cNvSpPr/>
          <p:nvPr userDrawn="1"/>
        </p:nvSpPr>
        <p:spPr>
          <a:xfrm>
            <a:off x="0" y="6318156"/>
            <a:ext cx="9144000" cy="14150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FAE94884-335D-445B-9574-D92A86B37D71}"/>
              </a:ext>
            </a:extLst>
          </p:cNvPr>
          <p:cNvSpPr txBox="1">
            <a:spLocks/>
          </p:cNvSpPr>
          <p:nvPr userDrawn="1"/>
        </p:nvSpPr>
        <p:spPr>
          <a:xfrm>
            <a:off x="7088527" y="649892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0F5CF-8867-4418-9072-BE188CD9A72F}" type="slidenum">
              <a:rPr lang="en-US" sz="1400" smtClean="0"/>
              <a:pPr/>
              <a:t>‹#›</a:t>
            </a:fld>
            <a:endParaRPr lang="en-U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0" y="6044804"/>
            <a:ext cx="625960" cy="70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14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444" y="945949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1800" b="1"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AF1D748-24F4-4FC9-8968-BFD765786610}"/>
              </a:ext>
            </a:extLst>
          </p:cNvPr>
          <p:cNvSpPr/>
          <p:nvPr userDrawn="1"/>
        </p:nvSpPr>
        <p:spPr>
          <a:xfrm>
            <a:off x="0" y="345440"/>
            <a:ext cx="9144000" cy="4318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220C58C9-9EBC-45E4-826D-448FCD96A1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4445" y="345439"/>
            <a:ext cx="7886700" cy="431801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80BAB4D-1FB1-4FB0-9A1A-B867B50FAD98}"/>
              </a:ext>
            </a:extLst>
          </p:cNvPr>
          <p:cNvSpPr/>
          <p:nvPr userDrawn="1"/>
        </p:nvSpPr>
        <p:spPr>
          <a:xfrm>
            <a:off x="0" y="6318156"/>
            <a:ext cx="9144000" cy="14150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FAE94884-335D-445B-9574-D92A86B37D71}"/>
              </a:ext>
            </a:extLst>
          </p:cNvPr>
          <p:cNvSpPr txBox="1">
            <a:spLocks/>
          </p:cNvSpPr>
          <p:nvPr userDrawn="1"/>
        </p:nvSpPr>
        <p:spPr>
          <a:xfrm>
            <a:off x="7088527" y="649892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0F5CF-8867-4418-9072-BE188CD9A72F}" type="slidenum">
              <a:rPr lang="en-US" sz="1400" smtClean="0"/>
              <a:pPr/>
              <a:t>‹#›</a:t>
            </a:fld>
            <a:endParaRPr lang="en-U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0" y="6044804"/>
            <a:ext cx="625960" cy="70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61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444" y="945949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1800" b="1"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AF1D748-24F4-4FC9-8968-BFD765786610}"/>
              </a:ext>
            </a:extLst>
          </p:cNvPr>
          <p:cNvSpPr/>
          <p:nvPr userDrawn="1"/>
        </p:nvSpPr>
        <p:spPr>
          <a:xfrm>
            <a:off x="0" y="345440"/>
            <a:ext cx="9144000" cy="4318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220C58C9-9EBC-45E4-826D-448FCD96A1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4445" y="345439"/>
            <a:ext cx="7886700" cy="431801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80BAB4D-1FB1-4FB0-9A1A-B867B50FAD98}"/>
              </a:ext>
            </a:extLst>
          </p:cNvPr>
          <p:cNvSpPr/>
          <p:nvPr userDrawn="1"/>
        </p:nvSpPr>
        <p:spPr>
          <a:xfrm>
            <a:off x="0" y="6318156"/>
            <a:ext cx="9144000" cy="14150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="" xmlns:a16="http://schemas.microsoft.com/office/drawing/2014/main" id="{FAE94884-335D-445B-9574-D92A86B37D71}"/>
              </a:ext>
            </a:extLst>
          </p:cNvPr>
          <p:cNvSpPr txBox="1">
            <a:spLocks/>
          </p:cNvSpPr>
          <p:nvPr userDrawn="1"/>
        </p:nvSpPr>
        <p:spPr>
          <a:xfrm>
            <a:off x="7088527" y="649892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0F5CF-8867-4418-9072-BE188CD9A72F}" type="slidenum">
              <a:rPr lang="en-US" sz="1400" smtClean="0"/>
              <a:pPr/>
              <a:t>‹#›</a:t>
            </a:fld>
            <a:endParaRPr lang="en-U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0" y="6044804"/>
            <a:ext cx="625960" cy="70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11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444" y="945949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1800" b="1"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AF1D748-24F4-4FC9-8968-BFD765786610}"/>
              </a:ext>
            </a:extLst>
          </p:cNvPr>
          <p:cNvSpPr/>
          <p:nvPr userDrawn="1"/>
        </p:nvSpPr>
        <p:spPr>
          <a:xfrm>
            <a:off x="0" y="345440"/>
            <a:ext cx="9144000" cy="4318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220C58C9-9EBC-45E4-826D-448FCD96A1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4445" y="345439"/>
            <a:ext cx="7886700" cy="431801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80BAB4D-1FB1-4FB0-9A1A-B867B50FAD98}"/>
              </a:ext>
            </a:extLst>
          </p:cNvPr>
          <p:cNvSpPr/>
          <p:nvPr userDrawn="1"/>
        </p:nvSpPr>
        <p:spPr>
          <a:xfrm>
            <a:off x="0" y="6318156"/>
            <a:ext cx="9144000" cy="14150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="" xmlns:a16="http://schemas.microsoft.com/office/drawing/2014/main" id="{FAE94884-335D-445B-9574-D92A86B37D71}"/>
              </a:ext>
            </a:extLst>
          </p:cNvPr>
          <p:cNvSpPr txBox="1">
            <a:spLocks/>
          </p:cNvSpPr>
          <p:nvPr userDrawn="1"/>
        </p:nvSpPr>
        <p:spPr>
          <a:xfrm>
            <a:off x="7088527" y="649892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0F5CF-8867-4418-9072-BE188CD9A72F}" type="slidenum">
              <a:rPr lang="en-US" sz="1400" smtClean="0"/>
              <a:pPr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45037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444" y="945949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1800" b="1"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AF1D748-24F4-4FC9-8968-BFD765786610}"/>
              </a:ext>
            </a:extLst>
          </p:cNvPr>
          <p:cNvSpPr/>
          <p:nvPr userDrawn="1"/>
        </p:nvSpPr>
        <p:spPr>
          <a:xfrm>
            <a:off x="0" y="345440"/>
            <a:ext cx="9144000" cy="4318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220C58C9-9EBC-45E4-826D-448FCD96A1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4445" y="345439"/>
            <a:ext cx="7886700" cy="431801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80BAB4D-1FB1-4FB0-9A1A-B867B50FAD98}"/>
              </a:ext>
            </a:extLst>
          </p:cNvPr>
          <p:cNvSpPr/>
          <p:nvPr userDrawn="1"/>
        </p:nvSpPr>
        <p:spPr>
          <a:xfrm>
            <a:off x="0" y="6318156"/>
            <a:ext cx="9144000" cy="14150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="" xmlns:a16="http://schemas.microsoft.com/office/drawing/2014/main" id="{FAE94884-335D-445B-9574-D92A86B37D71}"/>
              </a:ext>
            </a:extLst>
          </p:cNvPr>
          <p:cNvSpPr txBox="1">
            <a:spLocks/>
          </p:cNvSpPr>
          <p:nvPr userDrawn="1"/>
        </p:nvSpPr>
        <p:spPr>
          <a:xfrm>
            <a:off x="7088527" y="649892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0F5CF-8867-4418-9072-BE188CD9A72F}" type="slidenum">
              <a:rPr lang="en-US" sz="1400" smtClean="0"/>
              <a:pPr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88427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444" y="945949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1800" b="1"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AF1D748-24F4-4FC9-8968-BFD765786610}"/>
              </a:ext>
            </a:extLst>
          </p:cNvPr>
          <p:cNvSpPr/>
          <p:nvPr userDrawn="1"/>
        </p:nvSpPr>
        <p:spPr>
          <a:xfrm>
            <a:off x="0" y="345440"/>
            <a:ext cx="9144000" cy="4318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220C58C9-9EBC-45E4-826D-448FCD96A1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4445" y="345439"/>
            <a:ext cx="7886700" cy="431801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80BAB4D-1FB1-4FB0-9A1A-B867B50FAD98}"/>
              </a:ext>
            </a:extLst>
          </p:cNvPr>
          <p:cNvSpPr/>
          <p:nvPr userDrawn="1"/>
        </p:nvSpPr>
        <p:spPr>
          <a:xfrm>
            <a:off x="0" y="6318156"/>
            <a:ext cx="9144000" cy="14150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="" xmlns:a16="http://schemas.microsoft.com/office/drawing/2014/main" id="{FAE94884-335D-445B-9574-D92A86B37D71}"/>
              </a:ext>
            </a:extLst>
          </p:cNvPr>
          <p:cNvSpPr txBox="1">
            <a:spLocks/>
          </p:cNvSpPr>
          <p:nvPr userDrawn="1"/>
        </p:nvSpPr>
        <p:spPr>
          <a:xfrm>
            <a:off x="7088527" y="649892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0F5CF-8867-4418-9072-BE188CD9A72F}" type="slidenum">
              <a:rPr lang="en-US" sz="1400" smtClean="0"/>
              <a:pPr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07267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444" y="945949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1800" b="1"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AF1D748-24F4-4FC9-8968-BFD765786610}"/>
              </a:ext>
            </a:extLst>
          </p:cNvPr>
          <p:cNvSpPr/>
          <p:nvPr userDrawn="1"/>
        </p:nvSpPr>
        <p:spPr>
          <a:xfrm>
            <a:off x="0" y="345440"/>
            <a:ext cx="9144000" cy="4318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220C58C9-9EBC-45E4-826D-448FCD96A1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4445" y="345439"/>
            <a:ext cx="7886700" cy="431801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80BAB4D-1FB1-4FB0-9A1A-B867B50FAD98}"/>
              </a:ext>
            </a:extLst>
          </p:cNvPr>
          <p:cNvSpPr/>
          <p:nvPr userDrawn="1"/>
        </p:nvSpPr>
        <p:spPr>
          <a:xfrm>
            <a:off x="0" y="6318156"/>
            <a:ext cx="9144000" cy="14150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="" xmlns:a16="http://schemas.microsoft.com/office/drawing/2014/main" id="{FAE94884-335D-445B-9574-D92A86B37D71}"/>
              </a:ext>
            </a:extLst>
          </p:cNvPr>
          <p:cNvSpPr txBox="1">
            <a:spLocks/>
          </p:cNvSpPr>
          <p:nvPr userDrawn="1"/>
        </p:nvSpPr>
        <p:spPr>
          <a:xfrm>
            <a:off x="7088527" y="649892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0F5CF-8867-4418-9072-BE188CD9A72F}" type="slidenum">
              <a:rPr lang="en-US" sz="1400" smtClean="0"/>
              <a:pPr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85092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444" y="945949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1800" b="1"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AF1D748-24F4-4FC9-8968-BFD765786610}"/>
              </a:ext>
            </a:extLst>
          </p:cNvPr>
          <p:cNvSpPr/>
          <p:nvPr userDrawn="1"/>
        </p:nvSpPr>
        <p:spPr>
          <a:xfrm>
            <a:off x="0" y="345440"/>
            <a:ext cx="9144000" cy="4318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220C58C9-9EBC-45E4-826D-448FCD96A1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4445" y="345439"/>
            <a:ext cx="7886700" cy="431801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 marL="566738" indent="-228600">
              <a:buFont typeface="Courier New" panose="02070309020205020404" pitchFamily="49" charset="0"/>
              <a:buChar char="o"/>
              <a:defRPr sz="1600">
                <a:latin typeface="Garamond" panose="02020404030301010803" pitchFamily="18" charset="0"/>
              </a:defRPr>
            </a:lvl2pPr>
            <a:lvl3pPr marL="914400" indent="-228600">
              <a:buFont typeface="Garamond" panose="02020404030301010803" pitchFamily="18" charset="0"/>
              <a:buChar char="–"/>
              <a:defRPr sz="1600"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80BAB4D-1FB1-4FB0-9A1A-B867B50FAD98}"/>
              </a:ext>
            </a:extLst>
          </p:cNvPr>
          <p:cNvSpPr/>
          <p:nvPr userDrawn="1"/>
        </p:nvSpPr>
        <p:spPr>
          <a:xfrm>
            <a:off x="0" y="6318156"/>
            <a:ext cx="9144000" cy="14150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sz="12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="" xmlns:a16="http://schemas.microsoft.com/office/drawing/2014/main" id="{FAE94884-335D-445B-9574-D92A86B37D71}"/>
              </a:ext>
            </a:extLst>
          </p:cNvPr>
          <p:cNvSpPr txBox="1">
            <a:spLocks/>
          </p:cNvSpPr>
          <p:nvPr userDrawn="1"/>
        </p:nvSpPr>
        <p:spPr>
          <a:xfrm>
            <a:off x="7088527" y="649892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0F5CF-8867-4418-9072-BE188CD9A72F}" type="slidenum">
              <a:rPr lang="en-US" sz="1400" smtClean="0"/>
              <a:pPr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94466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4" r:id="rId14"/>
    <p:sldLayoutId id="2147483665" r:id="rId15"/>
    <p:sldLayoutId id="2147483666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9" r:id="rId27"/>
    <p:sldLayoutId id="2147483680" r:id="rId2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0">
            <a:extLst>
              <a:ext uri="{FF2B5EF4-FFF2-40B4-BE49-F238E27FC236}">
                <a16:creationId xmlns:a16="http://schemas.microsoft.com/office/drawing/2014/main" xmlns="" id="{ECC83F4B-D896-4FE0-9761-AC7E1B6670AC}"/>
              </a:ext>
            </a:extLst>
          </p:cNvPr>
          <p:cNvSpPr txBox="1"/>
          <p:nvPr/>
        </p:nvSpPr>
        <p:spPr>
          <a:xfrm>
            <a:off x="3848101" y="2976612"/>
            <a:ext cx="5000624" cy="2965199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>
            <a:defPPr>
              <a:defRPr lang="en-US"/>
            </a:defPPr>
            <a:lvl1pPr marL="0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412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>
                <a:latin typeface="Montserrat Medium" panose="020B0604020202020204" charset="0"/>
              </a:rPr>
              <a:t>Offering a Device that can Produce a “Virtual Biopsy</a:t>
            </a:r>
            <a:r>
              <a:rPr lang="en-US" dirty="0" smtClean="0">
                <a:latin typeface="Montserrat Medium" panose="020B0604020202020204" charset="0"/>
              </a:rPr>
              <a:t>”</a:t>
            </a:r>
          </a:p>
          <a:p>
            <a:pPr algn="ctr">
              <a:defRPr/>
            </a:pPr>
            <a:endParaRPr lang="en-US" i="1" dirty="0" smtClean="0">
              <a:latin typeface="Montserrat Medium" pitchFamily="2" charset="77"/>
            </a:endParaRPr>
          </a:p>
          <a:p>
            <a:pPr algn="ctr">
              <a:defRPr/>
            </a:pPr>
            <a:r>
              <a:rPr lang="en-US" sz="1600" i="1" dirty="0" smtClean="0">
                <a:latin typeface="Montserrat Medium" pitchFamily="2" charset="77"/>
              </a:rPr>
              <a:t>and</a:t>
            </a:r>
            <a:endParaRPr lang="en-US" sz="1600" i="1" dirty="0">
              <a:latin typeface="Montserrat Medium" pitchFamily="2" charset="77"/>
            </a:endParaRPr>
          </a:p>
          <a:p>
            <a:pPr algn="ctr">
              <a:defRPr/>
            </a:pPr>
            <a:endParaRPr lang="en-US" dirty="0">
              <a:solidFill>
                <a:schemeClr val="accent1"/>
              </a:solidFill>
              <a:latin typeface="Montserrat Medium" panose="020B0604020202020204" charset="0"/>
            </a:endParaRPr>
          </a:p>
          <a:p>
            <a:pPr algn="ctr">
              <a:defRPr/>
            </a:pPr>
            <a:r>
              <a:rPr lang="en-US" dirty="0" smtClean="0">
                <a:latin typeface="Montserrat Medium" pitchFamily="2" charset="77"/>
              </a:rPr>
              <a:t>Offering </a:t>
            </a:r>
            <a:r>
              <a:rPr lang="en-US" dirty="0">
                <a:latin typeface="Montserrat Medium" pitchFamily="2" charset="77"/>
              </a:rPr>
              <a:t>the Ability To Non-Invasively Define Physical Biomechanical Biomarkers of Disease using Vibrational Optical Coherence Tomography (VOCT)</a:t>
            </a:r>
          </a:p>
          <a:p>
            <a:pPr algn="ctr">
              <a:defRPr/>
            </a:pPr>
            <a:endParaRPr lang="en-US" sz="1000" dirty="0">
              <a:solidFill>
                <a:schemeClr val="accent1"/>
              </a:solidFill>
              <a:latin typeface="Montserrat Medium" pitchFamily="2" charset="7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138287"/>
            <a:ext cx="57150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3023962"/>
            <a:ext cx="3322637" cy="180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39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idx="13"/>
          </p:nvPr>
        </p:nvSpPr>
        <p:spPr>
          <a:xfrm>
            <a:off x="2667000" y="345230"/>
            <a:ext cx="5808492" cy="423248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Secondary Dermatology Market</a:t>
            </a:r>
            <a:r>
              <a:rPr lang="en-US" sz="2800" dirty="0" smtClean="0"/>
              <a:t> </a:t>
            </a:r>
            <a:r>
              <a:rPr lang="en-US" b="0" dirty="0" smtClean="0"/>
              <a:t>(</a:t>
            </a:r>
            <a:r>
              <a:rPr lang="en-US" b="0" i="1" dirty="0" smtClean="0"/>
              <a:t>Aesthetic  </a:t>
            </a:r>
            <a:r>
              <a:rPr lang="en-US" b="0" i="1" dirty="0"/>
              <a:t>Dermatological </a:t>
            </a:r>
            <a:r>
              <a:rPr lang="en-US" b="0" dirty="0" smtClean="0"/>
              <a:t>)</a:t>
            </a:r>
            <a:endParaRPr lang="en-US" b="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1" r="8723" b="27234"/>
          <a:stretch/>
        </p:blipFill>
        <p:spPr bwMode="auto">
          <a:xfrm>
            <a:off x="1569068" y="4847283"/>
            <a:ext cx="886813" cy="114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83" b="14554"/>
          <a:stretch/>
        </p:blipFill>
        <p:spPr bwMode="auto">
          <a:xfrm>
            <a:off x="7777524" y="3747289"/>
            <a:ext cx="852125" cy="131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295400" y="5952447"/>
            <a:ext cx="15103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Beverly </a:t>
            </a:r>
            <a:r>
              <a:rPr lang="en-US" sz="1000" dirty="0" err="1" smtClean="0"/>
              <a:t>Sidders</a:t>
            </a:r>
            <a:r>
              <a:rPr lang="en-US" sz="1000" dirty="0" smtClean="0"/>
              <a:t>, Founder </a:t>
            </a:r>
            <a:endParaRPr lang="en-US" sz="1000" dirty="0"/>
          </a:p>
          <a:p>
            <a:r>
              <a:rPr lang="en-US" sz="1000" dirty="0" smtClean="0"/>
              <a:t>The Skin Clinic of Virginia</a:t>
            </a:r>
            <a:endParaRPr lang="en-US" sz="1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52" y="3326602"/>
            <a:ext cx="9271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Medical Resale International ltd"/>
          <p:cNvSpPr txBox="1">
            <a:spLocks noChangeArrowheads="1"/>
          </p:cNvSpPr>
          <p:nvPr/>
        </p:nvSpPr>
        <p:spPr bwMode="auto">
          <a:xfrm>
            <a:off x="633412" y="914400"/>
            <a:ext cx="8205787" cy="238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  <a:sym typeface="Arial Narrow" pitchFamily="34" charset="0"/>
              </a:rPr>
              <a:t>Market research - aesthetic physicians want to quantify results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  <a:sym typeface="Arial Narrow" pitchFamily="34" charset="0"/>
              </a:rPr>
              <a:t>Patients pay </a:t>
            </a:r>
            <a:r>
              <a:rPr lang="en-US" altLang="en-US" sz="1600" b="1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  <a:sym typeface="Arial Narrow" pitchFamily="34" charset="0"/>
              </a:rPr>
              <a:t>cash</a:t>
            </a:r>
            <a:r>
              <a:rPr lang="en-US" altLang="en-US" sz="1600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  <a:sym typeface="Arial Narrow" pitchFamily="34" charset="0"/>
              </a:rPr>
              <a:t>, can be thousands of dollars per </a:t>
            </a:r>
            <a:r>
              <a:rPr lang="en-US" altLang="en-US" sz="1600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  <a:sym typeface="Arial Narrow" pitchFamily="34" charset="0"/>
              </a:rPr>
              <a:t>treatment</a:t>
            </a:r>
            <a:endParaRPr lang="en-US" altLang="en-US" sz="1600" b="1" i="1" dirty="0" smtClean="0">
              <a:solidFill>
                <a:schemeClr val="accent1"/>
              </a:solidFill>
              <a:latin typeface="Open Sans" charset="0"/>
              <a:ea typeface="Open Sans" charset="0"/>
              <a:cs typeface="Open Sans" charset="0"/>
              <a:sym typeface="Arial Narrow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b="1" i="1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  <a:sym typeface="Arial Narrow" pitchFamily="34" charset="0"/>
              </a:rPr>
              <a:t>VOCT </a:t>
            </a:r>
            <a:r>
              <a:rPr lang="en-US" altLang="en-US" sz="1600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  <a:sym typeface="Arial Narrow" pitchFamily="34" charset="0"/>
              </a:rPr>
              <a:t>studies can measure tissue changes over </a:t>
            </a:r>
            <a:r>
              <a:rPr lang="en-US" altLang="en-US" sz="1600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  <a:sym typeface="Arial Narrow" pitchFamily="34" charset="0"/>
              </a:rPr>
              <a:t>time – </a:t>
            </a:r>
            <a:r>
              <a:rPr lang="en-US" altLang="en-US" sz="1600" b="1" u="sng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  <a:sym typeface="Arial Narrow" pitchFamily="34" charset="0"/>
              </a:rPr>
              <a:t>quantifying increases in collagen </a:t>
            </a:r>
            <a:endParaRPr lang="en-US" altLang="en-US" sz="1600" b="1" u="sng" dirty="0">
              <a:solidFill>
                <a:schemeClr val="accent1"/>
              </a:solidFill>
              <a:latin typeface="Open Sans" charset="0"/>
              <a:ea typeface="Open Sans" charset="0"/>
              <a:cs typeface="Open Sans" charset="0"/>
              <a:sym typeface="Arial Narrow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  <a:sym typeface="Arial Narrow" pitchFamily="34" charset="0"/>
              </a:rPr>
              <a:t>These studies offer the potential to </a:t>
            </a:r>
            <a:r>
              <a:rPr lang="en-US" altLang="en-US" sz="1600" u="sng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  <a:sym typeface="Arial Narrow" pitchFamily="34" charset="0"/>
              </a:rPr>
              <a:t>quantify results</a:t>
            </a:r>
            <a:r>
              <a:rPr lang="en-US" altLang="en-US" sz="1600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  <a:sym typeface="Arial Narrow" pitchFamily="34" charset="0"/>
              </a:rPr>
              <a:t> and make </a:t>
            </a:r>
            <a:r>
              <a:rPr lang="en-US" altLang="en-US" sz="1600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  <a:sym typeface="Arial Narrow" pitchFamily="34" charset="0"/>
              </a:rPr>
              <a:t>product c</a:t>
            </a:r>
            <a:r>
              <a:rPr lang="en-US" altLang="en-US" sz="1600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  <a:sym typeface="Arial Narrow" pitchFamily="34" charset="0"/>
              </a:rPr>
              <a:t>ommercial </a:t>
            </a:r>
            <a:r>
              <a:rPr lang="en-US" altLang="en-US" sz="1600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  <a:sym typeface="Arial Narrow" pitchFamily="34" charset="0"/>
              </a:rPr>
              <a:t>claims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  <a:sym typeface="Arial Narrow" pitchFamily="34" charset="0"/>
              </a:rPr>
              <a:t>OptoVibronex believes this technology will become the “gold standard” for evaluation of aesthetic </a:t>
            </a:r>
            <a:r>
              <a:rPr lang="en-US" altLang="en-US" sz="1600" dirty="0" smtClean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  <a:sym typeface="Arial Narrow" pitchFamily="34" charset="0"/>
              </a:rPr>
              <a:t>products/services</a:t>
            </a:r>
            <a:endParaRPr lang="en-US" altLang="en-US" sz="1600" dirty="0">
              <a:solidFill>
                <a:schemeClr val="accent1"/>
              </a:solidFill>
              <a:latin typeface="Open Sans" charset="0"/>
              <a:ea typeface="Open Sans" charset="0"/>
              <a:cs typeface="Open Sans" charset="0"/>
              <a:sym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6850" y="3495890"/>
            <a:ext cx="6362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</a:t>
            </a:r>
            <a:r>
              <a:rPr lang="en-US" sz="1400" dirty="0" smtClean="0"/>
              <a:t>Fillers and lasers are supposed to build collagen. </a:t>
            </a:r>
            <a:r>
              <a:rPr lang="en-US" sz="1400" b="1" dirty="0" smtClean="0"/>
              <a:t>Quantifying changes </a:t>
            </a:r>
            <a:r>
              <a:rPr lang="en-US" sz="1400" dirty="0" smtClean="0"/>
              <a:t>over time would help the patient with the </a:t>
            </a:r>
            <a:r>
              <a:rPr lang="en-US" sz="1400" b="1" dirty="0" smtClean="0"/>
              <a:t>cost/benefit analysis </a:t>
            </a:r>
            <a:r>
              <a:rPr lang="en-US" sz="1400" dirty="0" smtClean="0"/>
              <a:t>of multiple treatments.”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96783" y="4423718"/>
            <a:ext cx="1993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Michael Richard, M.D.</a:t>
            </a:r>
          </a:p>
          <a:p>
            <a:r>
              <a:rPr lang="en-US" sz="1000" dirty="0"/>
              <a:t>Oculofacial Plastic Surgeon</a:t>
            </a:r>
          </a:p>
        </p:txBody>
      </p:sp>
      <p:sp>
        <p:nvSpPr>
          <p:cNvPr id="2" name="Rectangle 1"/>
          <p:cNvSpPr/>
          <p:nvPr/>
        </p:nvSpPr>
        <p:spPr>
          <a:xfrm>
            <a:off x="7296150" y="5064395"/>
            <a:ext cx="14287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/>
              <a:t>Leonard Miller, M.D.</a:t>
            </a:r>
          </a:p>
          <a:p>
            <a:pPr algn="r"/>
            <a:r>
              <a:rPr lang="en-US" sz="1000" dirty="0" smtClean="0"/>
              <a:t>Boston </a:t>
            </a:r>
            <a:r>
              <a:rPr lang="en-US" sz="1000" dirty="0"/>
              <a:t>Center for Facial Rejuvenation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43199" y="4269061"/>
            <a:ext cx="507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“If my patients see results they are willing to</a:t>
            </a:r>
          </a:p>
          <a:p>
            <a:pPr algn="ctr"/>
            <a:r>
              <a:rPr lang="en-US" sz="1400" dirty="0" smtClean="0"/>
              <a:t> </a:t>
            </a:r>
            <a:r>
              <a:rPr lang="en-US" sz="1400" b="1" dirty="0" smtClean="0"/>
              <a:t>spend thousands of dollars </a:t>
            </a:r>
            <a:r>
              <a:rPr lang="en-US" sz="1400" dirty="0" smtClean="0"/>
              <a:t>on younger looking skin.”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428874" y="5129581"/>
            <a:ext cx="439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“My clients are always looking for </a:t>
            </a:r>
            <a:r>
              <a:rPr lang="en-US" sz="1400" b="1" dirty="0" smtClean="0"/>
              <a:t>new treatments </a:t>
            </a:r>
            <a:r>
              <a:rPr lang="en-US" sz="1400" dirty="0" smtClean="0"/>
              <a:t>to help their skin look younger.”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9162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09800" y="1371600"/>
            <a:ext cx="5316189" cy="99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“Great </a:t>
            </a:r>
            <a:r>
              <a:rPr lang="en-US" dirty="0"/>
              <a:t>news! </a:t>
            </a:r>
            <a:r>
              <a:rPr lang="en-US" dirty="0" smtClean="0"/>
              <a:t>We </a:t>
            </a:r>
            <a:r>
              <a:rPr lang="en-US" dirty="0"/>
              <a:t>would love to </a:t>
            </a:r>
            <a:r>
              <a:rPr lang="en-US" dirty="0" smtClean="0"/>
              <a:t>work with VOCT to </a:t>
            </a:r>
            <a:r>
              <a:rPr lang="en-US" dirty="0"/>
              <a:t>get normative data and results in keratoconus as the </a:t>
            </a:r>
            <a:r>
              <a:rPr lang="en-US" dirty="0" smtClean="0"/>
              <a:t>first area we study. This </a:t>
            </a:r>
            <a:r>
              <a:rPr lang="en-US" dirty="0"/>
              <a:t>is </a:t>
            </a:r>
            <a:r>
              <a:rPr lang="en-US" dirty="0">
                <a:solidFill>
                  <a:srgbClr val="C00000"/>
                </a:solidFill>
              </a:rPr>
              <a:t>very </a:t>
            </a:r>
            <a:r>
              <a:rPr lang="en-US" dirty="0" smtClean="0">
                <a:solidFill>
                  <a:srgbClr val="C00000"/>
                </a:solidFill>
              </a:rPr>
              <a:t>promising</a:t>
            </a:r>
            <a:r>
              <a:rPr lang="en-US" dirty="0" smtClean="0"/>
              <a:t>!”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244445" y="354964"/>
            <a:ext cx="7886700" cy="431801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Insights</a:t>
            </a:r>
            <a:r>
              <a:rPr lang="en-US" dirty="0"/>
              <a:t> from </a:t>
            </a:r>
            <a:r>
              <a:rPr lang="en-US" dirty="0" smtClean="0"/>
              <a:t>Ophthalmological </a:t>
            </a:r>
            <a:r>
              <a:rPr lang="en-US" sz="2800" dirty="0" smtClean="0"/>
              <a:t>Clinical </a:t>
            </a:r>
            <a:r>
              <a:rPr lang="en-US" sz="2800" dirty="0"/>
              <a:t>Collaborators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8" t="8012" r="14778" b="16696"/>
          <a:stretch/>
        </p:blipFill>
        <p:spPr bwMode="auto">
          <a:xfrm>
            <a:off x="1028697" y="1349759"/>
            <a:ext cx="928885" cy="119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0" y="2667000"/>
            <a:ext cx="2210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Jose </a:t>
            </a:r>
            <a:r>
              <a:rPr lang="en-US" sz="1200" dirty="0"/>
              <a:t>Pulido, MD, MS, MBA, </a:t>
            </a:r>
            <a:r>
              <a:rPr lang="en-US" sz="1200" dirty="0" smtClean="0"/>
              <a:t>MPH</a:t>
            </a:r>
          </a:p>
          <a:p>
            <a:r>
              <a:rPr lang="en-US" sz="1200" dirty="0" smtClean="0"/>
              <a:t>Wills </a:t>
            </a:r>
            <a:r>
              <a:rPr lang="en-US" sz="1200" dirty="0"/>
              <a:t>Eye </a:t>
            </a:r>
            <a:r>
              <a:rPr lang="en-US" sz="1200" dirty="0" smtClean="0"/>
              <a:t>Hospital</a:t>
            </a:r>
            <a:endParaRPr lang="en-US" sz="12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9999"/>
          <a:stretch/>
        </p:blipFill>
        <p:spPr bwMode="auto">
          <a:xfrm>
            <a:off x="7490653" y="3581400"/>
            <a:ext cx="758558" cy="10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19172" y="3429000"/>
            <a:ext cx="60714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“VOCT </a:t>
            </a:r>
            <a:r>
              <a:rPr lang="en-US" dirty="0"/>
              <a:t>can be a </a:t>
            </a:r>
            <a:r>
              <a:rPr lang="en-US" b="1" dirty="0">
                <a:solidFill>
                  <a:srgbClr val="C00000"/>
                </a:solidFill>
              </a:rPr>
              <a:t>practice-wide game changer </a:t>
            </a:r>
            <a:r>
              <a:rPr lang="en-US" dirty="0"/>
              <a:t>for Ophthalmology. It has the potential to </a:t>
            </a:r>
            <a:r>
              <a:rPr lang="en-US" dirty="0" smtClean="0"/>
              <a:t>identify </a:t>
            </a:r>
            <a:r>
              <a:rPr lang="en-US" dirty="0"/>
              <a:t>patients at risk for developing some of the most common problems </a:t>
            </a:r>
            <a:r>
              <a:rPr lang="en-US" dirty="0" smtClean="0"/>
              <a:t>like </a:t>
            </a:r>
            <a:r>
              <a:rPr lang="en-US" dirty="0"/>
              <a:t>nearsightedness, glaucoma and common corneal diseases. VOCT also has the potential to </a:t>
            </a:r>
            <a:r>
              <a:rPr lang="en-US" dirty="0" smtClean="0"/>
              <a:t>stratify </a:t>
            </a:r>
            <a:r>
              <a:rPr lang="en-US" dirty="0"/>
              <a:t>risk </a:t>
            </a:r>
            <a:r>
              <a:rPr lang="en-US" dirty="0" smtClean="0"/>
              <a:t>and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monitor the progression of disease and the effectiveness of present and future drug and surgical </a:t>
            </a:r>
            <a:r>
              <a:rPr lang="en-US" b="1" dirty="0" smtClean="0">
                <a:solidFill>
                  <a:srgbClr val="FF0000"/>
                </a:solidFill>
              </a:rPr>
              <a:t>treatments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030191" y="4648200"/>
            <a:ext cx="20681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Dom Benedetto, </a:t>
            </a:r>
            <a:r>
              <a:rPr lang="en-US" sz="1200" dirty="0" smtClean="0"/>
              <a:t>MD</a:t>
            </a:r>
          </a:p>
          <a:p>
            <a:r>
              <a:rPr lang="en-US" sz="1200" dirty="0" smtClean="0"/>
              <a:t>Center for Advanced Eye Care </a:t>
            </a:r>
            <a:endParaRPr lang="en-US" sz="1200" dirty="0"/>
          </a:p>
        </p:txBody>
      </p:sp>
      <p:sp>
        <p:nvSpPr>
          <p:cNvPr id="13" name="Rounded Rectangle 12"/>
          <p:cNvSpPr/>
          <p:nvPr/>
        </p:nvSpPr>
        <p:spPr>
          <a:xfrm>
            <a:off x="1019172" y="3429000"/>
            <a:ext cx="6071428" cy="2031324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3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9BF515C-8FA5-451A-BAF7-38EF5E023CE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1724" y="345439"/>
            <a:ext cx="7886700" cy="43180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Addressable </a:t>
            </a:r>
            <a:r>
              <a:rPr lang="en-US" dirty="0" smtClean="0"/>
              <a:t>Market</a:t>
            </a:r>
            <a:endParaRPr lang="en-US" dirty="0"/>
          </a:p>
        </p:txBody>
      </p:sp>
      <p:sp>
        <p:nvSpPr>
          <p:cNvPr id="7" name="TextBox 10">
            <a:extLst>
              <a:ext uri="{FF2B5EF4-FFF2-40B4-BE49-F238E27FC236}">
                <a16:creationId xmlns="" xmlns:a16="http://schemas.microsoft.com/office/drawing/2014/main" id="{ECC83F4B-D896-4FE0-9761-AC7E1B6670AC}"/>
              </a:ext>
            </a:extLst>
          </p:cNvPr>
          <p:cNvSpPr txBox="1"/>
          <p:nvPr/>
        </p:nvSpPr>
        <p:spPr>
          <a:xfrm>
            <a:off x="520430" y="990600"/>
            <a:ext cx="8471170" cy="5473578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>
            <a:defPPr>
              <a:defRPr lang="en-US"/>
            </a:defPPr>
            <a:lvl1pPr marL="0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412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600" b="1" u="sng" dirty="0">
                <a:latin typeface="Garamond" panose="02020404030301010803" pitchFamily="18" charset="0"/>
              </a:rPr>
              <a:t>Approximately 10,000 </a:t>
            </a:r>
            <a:r>
              <a:rPr lang="en-US" sz="1600" b="1" u="sng" dirty="0" smtClean="0">
                <a:latin typeface="Garamond" panose="02020404030301010803" pitchFamily="18" charset="0"/>
              </a:rPr>
              <a:t>Dermatologists </a:t>
            </a:r>
            <a:r>
              <a:rPr lang="en-US" sz="1600" b="1" u="sng" dirty="0">
                <a:latin typeface="Garamond" panose="02020404030301010803" pitchFamily="18" charset="0"/>
              </a:rPr>
              <a:t>in the </a:t>
            </a:r>
            <a:r>
              <a:rPr lang="en-US" sz="1600" b="1" u="sng" dirty="0" smtClean="0">
                <a:latin typeface="Garamond" panose="02020404030301010803" pitchFamily="18" charset="0"/>
              </a:rPr>
              <a:t>US</a:t>
            </a:r>
            <a:endParaRPr lang="en-US" sz="1600" b="1" u="sng" dirty="0">
              <a:latin typeface="Garamond" panose="02020404030301010803" pitchFamily="18" charset="0"/>
            </a:endParaRPr>
          </a:p>
          <a:p>
            <a:pPr marL="468630" lvl="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Garamond" panose="02020404030301010803" pitchFamily="18" charset="0"/>
              </a:rPr>
              <a:t>2% adoption rate = </a:t>
            </a:r>
            <a:r>
              <a:rPr lang="en-US" sz="1400" b="1" u="sng" dirty="0">
                <a:solidFill>
                  <a:srgbClr val="C00000"/>
                </a:solidFill>
                <a:latin typeface="Garamond" panose="02020404030301010803" pitchFamily="18" charset="0"/>
              </a:rPr>
              <a:t>$5M base-line revenue target in annual revenue by </a:t>
            </a:r>
            <a:r>
              <a:rPr lang="en-US" sz="1400" b="1" u="sng" dirty="0" smtClean="0">
                <a:solidFill>
                  <a:srgbClr val="C00000"/>
                </a:solidFill>
                <a:latin typeface="Garamond" panose="02020404030301010803" pitchFamily="18" charset="0"/>
              </a:rPr>
              <a:t>2027</a:t>
            </a:r>
            <a:endParaRPr lang="en-US" sz="1400" b="1" u="sng" dirty="0"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pPr marL="46863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First </a:t>
            </a:r>
            <a:r>
              <a:rPr lang="en-US" sz="1400" b="1" dirty="0">
                <a:solidFill>
                  <a:srgbClr val="C00000"/>
                </a:solidFill>
                <a:latin typeface="Garamond" panose="02020404030301010803" pitchFamily="18" charset="0"/>
              </a:rPr>
              <a:t>targeted markets</a:t>
            </a:r>
            <a:r>
              <a:rPr lang="en-US" sz="1400" dirty="0">
                <a:latin typeface="Garamond" panose="02020404030301010803" pitchFamily="18" charset="0"/>
              </a:rPr>
              <a:t>: FL, NJ, PA, MD, CT, NY (28% of total</a:t>
            </a:r>
            <a:r>
              <a:rPr lang="en-US" sz="1400" dirty="0" smtClean="0">
                <a:latin typeface="Garamond" panose="02020404030301010803" pitchFamily="18" charset="0"/>
              </a:rPr>
              <a:t>)</a:t>
            </a:r>
            <a:endParaRPr lang="en-US" sz="1400" dirty="0">
              <a:latin typeface="Garamond" panose="02020404030301010803" pitchFamily="18" charset="0"/>
            </a:endParaRPr>
          </a:p>
          <a:p>
            <a:pPr marL="46863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Garamond" panose="02020404030301010803" pitchFamily="18" charset="0"/>
              </a:rPr>
              <a:t>Secondary Targeted Markets – CA, TX, AZ (26% of total Dermatologist Market</a:t>
            </a:r>
            <a:r>
              <a:rPr lang="en-US" sz="1400" dirty="0" smtClean="0">
                <a:latin typeface="Garamond" panose="02020404030301010803" pitchFamily="18" charset="0"/>
              </a:rPr>
              <a:t>)</a:t>
            </a:r>
            <a:endParaRPr lang="en-US" sz="1400" dirty="0">
              <a:latin typeface="Garamond" panose="02020404030301010803" pitchFamily="18" charset="0"/>
            </a:endParaRPr>
          </a:p>
          <a:p>
            <a:pPr marL="46863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Garamond" panose="02020404030301010803" pitchFamily="18" charset="0"/>
              </a:rPr>
              <a:t>Dermatology diagnostic device market: </a:t>
            </a:r>
            <a:r>
              <a:rPr lang="en-US" sz="1400" b="1" dirty="0">
                <a:latin typeface="Garamond" panose="02020404030301010803" pitchFamily="18" charset="0"/>
              </a:rPr>
              <a:t>$2B in annual sales</a:t>
            </a:r>
            <a:r>
              <a:rPr lang="en-US" sz="1400" dirty="0">
                <a:latin typeface="Garamond" panose="02020404030301010803" pitchFamily="18" charset="0"/>
              </a:rPr>
              <a:t> (2017)</a:t>
            </a:r>
          </a:p>
          <a:p>
            <a:pPr marL="960437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Garamond" panose="02020404030301010803" pitchFamily="18" charset="0"/>
              </a:rPr>
              <a:t>Expected to grow to $5B by 2025 </a:t>
            </a:r>
            <a:r>
              <a:rPr lang="en-US" sz="1400" i="1" dirty="0">
                <a:latin typeface="Garamond" panose="02020404030301010803" pitchFamily="18" charset="0"/>
              </a:rPr>
              <a:t>(+12% CAGR</a:t>
            </a:r>
            <a:r>
              <a:rPr lang="en-US" sz="1400" i="1" dirty="0" smtClean="0">
                <a:latin typeface="Garamond" panose="02020404030301010803" pitchFamily="18" charset="0"/>
              </a:rPr>
              <a:t>)</a:t>
            </a:r>
            <a:endParaRPr lang="en-US" sz="1400" dirty="0">
              <a:latin typeface="Garamond" panose="02020404030301010803" pitchFamily="18" charset="0"/>
            </a:endParaRPr>
          </a:p>
          <a:p>
            <a:pPr marL="446087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Garamond" panose="02020404030301010803" pitchFamily="18" charset="0"/>
              </a:rPr>
              <a:t>OCT market: $700M in annual </a:t>
            </a:r>
            <a:r>
              <a:rPr lang="en-US" sz="1400" dirty="0" smtClean="0">
                <a:latin typeface="Garamond" panose="02020404030301010803" pitchFamily="18" charset="0"/>
              </a:rPr>
              <a:t>sales ($54M in Dermatology) </a:t>
            </a:r>
            <a:endParaRPr lang="en-US" sz="1400" dirty="0">
              <a:latin typeface="Garamond" panose="02020404030301010803" pitchFamily="18" charset="0"/>
            </a:endParaRPr>
          </a:p>
          <a:p>
            <a:pPr marL="955499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Garamond" panose="02020404030301010803" pitchFamily="18" charset="0"/>
              </a:rPr>
              <a:t>U</a:t>
            </a:r>
            <a:r>
              <a:rPr lang="en-US" sz="1400" b="1" dirty="0" smtClean="0">
                <a:latin typeface="Garamond" panose="02020404030301010803" pitchFamily="18" charset="0"/>
              </a:rPr>
              <a:t>ntapped </a:t>
            </a:r>
            <a:r>
              <a:rPr lang="en-US" sz="1400" b="1" dirty="0">
                <a:latin typeface="Garamond" panose="02020404030301010803" pitchFamily="18" charset="0"/>
              </a:rPr>
              <a:t>market </a:t>
            </a:r>
            <a:r>
              <a:rPr lang="en-US" sz="1400" dirty="0">
                <a:latin typeface="Garamond" panose="02020404030301010803" pitchFamily="18" charset="0"/>
              </a:rPr>
              <a:t>due to OCT </a:t>
            </a:r>
            <a:r>
              <a:rPr lang="en-US" sz="1400" dirty="0" smtClean="0">
                <a:latin typeface="Garamond" panose="02020404030301010803" pitchFamily="18" charset="0"/>
              </a:rPr>
              <a:t>device cost &amp; lack of FDA approved billable indications</a:t>
            </a:r>
            <a:endParaRPr lang="en-US" sz="1400" dirty="0">
              <a:latin typeface="Garamond" panose="02020404030301010803" pitchFamily="18" charset="0"/>
            </a:endParaRPr>
          </a:p>
          <a:p>
            <a:pPr marL="955499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Garamond" panose="02020404030301010803" pitchFamily="18" charset="0"/>
              </a:rPr>
              <a:t>Our technology is superior and can be at a lower </a:t>
            </a:r>
            <a:r>
              <a:rPr lang="en-US" sz="1400" dirty="0" smtClean="0">
                <a:latin typeface="Garamond" panose="02020404030301010803" pitchFamily="18" charset="0"/>
              </a:rPr>
              <a:t>cost</a:t>
            </a:r>
            <a:endParaRPr lang="en-US" sz="1400" dirty="0">
              <a:latin typeface="Garamond" panose="02020404030301010803" pitchFamily="18" charset="0"/>
            </a:endParaRPr>
          </a:p>
          <a:p>
            <a:pPr marL="875173" lvl="3" indent="-182880">
              <a:buFont typeface="Courier New" panose="02070309020205020404" pitchFamily="49" charset="0"/>
              <a:buChar char="o"/>
            </a:pPr>
            <a:endParaRPr lang="en-US" sz="1600" dirty="0" smtClean="0">
              <a:latin typeface="Garamond" panose="02020404030301010803" pitchFamily="18" charset="0"/>
            </a:endParaRPr>
          </a:p>
          <a:p>
            <a:pPr marL="182880" lvl="0" indent="-182880" defTabSz="914400">
              <a:buFont typeface="Arial" panose="020B0604020202020204" pitchFamily="34" charset="0"/>
              <a:buChar char="•"/>
            </a:pPr>
            <a:r>
              <a:rPr lang="en-US" sz="1600" b="1" u="sng" dirty="0">
                <a:solidFill>
                  <a:prstClr val="black"/>
                </a:solidFill>
                <a:latin typeface="Garamond" panose="02020404030301010803" pitchFamily="18" charset="0"/>
              </a:rPr>
              <a:t>Approximately 18,500 </a:t>
            </a:r>
            <a:r>
              <a:rPr lang="en-US" sz="1600" b="1" u="sng" dirty="0" smtClean="0">
                <a:solidFill>
                  <a:prstClr val="black"/>
                </a:solidFill>
                <a:latin typeface="Garamond" panose="02020404030301010803" pitchFamily="18" charset="0"/>
              </a:rPr>
              <a:t>Ophthalmologists </a:t>
            </a:r>
            <a:r>
              <a:rPr lang="en-US" sz="1600" b="1" u="sng" dirty="0">
                <a:solidFill>
                  <a:prstClr val="black"/>
                </a:solidFill>
                <a:latin typeface="Garamond" panose="02020404030301010803" pitchFamily="18" charset="0"/>
              </a:rPr>
              <a:t>in the </a:t>
            </a:r>
            <a:r>
              <a:rPr lang="en-US" sz="1600" b="1" u="sng" dirty="0" smtClean="0">
                <a:solidFill>
                  <a:prstClr val="black"/>
                </a:solidFill>
                <a:latin typeface="Garamond" panose="02020404030301010803" pitchFamily="18" charset="0"/>
              </a:rPr>
              <a:t>US</a:t>
            </a:r>
            <a:endParaRPr lang="en-US" sz="1600" b="1" u="sng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468630" lvl="3" indent="-285750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Garamond" panose="02020404030301010803" pitchFamily="18" charset="0"/>
              </a:rPr>
              <a:t>In approximately 7,000 private </a:t>
            </a:r>
            <a:r>
              <a:rPr lang="en-US" sz="1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practices</a:t>
            </a:r>
            <a:endParaRPr lang="en-US" sz="14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468630" lvl="3" indent="-285750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Garamond" panose="02020404030301010803" pitchFamily="18" charset="0"/>
              </a:rPr>
              <a:t>2% adoption rate = </a:t>
            </a:r>
            <a:r>
              <a:rPr lang="en-US" sz="1400" b="1" u="sng" dirty="0">
                <a:solidFill>
                  <a:srgbClr val="C00000"/>
                </a:solidFill>
                <a:latin typeface="Garamond" panose="02020404030301010803" pitchFamily="18" charset="0"/>
              </a:rPr>
              <a:t>$3.5M base-line revenue target in annual revenue by </a:t>
            </a:r>
            <a:r>
              <a:rPr lang="en-US" sz="1400" b="1" u="sng" dirty="0" smtClean="0">
                <a:solidFill>
                  <a:srgbClr val="C00000"/>
                </a:solidFill>
                <a:latin typeface="Garamond" panose="02020404030301010803" pitchFamily="18" charset="0"/>
              </a:rPr>
              <a:t>2028</a:t>
            </a:r>
            <a:endParaRPr lang="en-US" sz="14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446087" lvl="1" indent="-285750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Garamond" panose="02020404030301010803" pitchFamily="18" charset="0"/>
              </a:rPr>
              <a:t>OCT market: $700M in annual </a:t>
            </a:r>
            <a:r>
              <a:rPr lang="en-US" sz="1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sales ($500M in Ophthalmology)</a:t>
            </a:r>
            <a:endParaRPr lang="en-US" sz="14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955499" lvl="2" indent="-285750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Garamond" panose="02020404030301010803" pitchFamily="18" charset="0"/>
              </a:rPr>
              <a:t>Our technology is superior since it provides quantitative information and can be at a lower </a:t>
            </a:r>
            <a:r>
              <a:rPr lang="en-US" sz="1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cost</a:t>
            </a:r>
          </a:p>
          <a:p>
            <a:pPr marL="955499" lvl="2" indent="-285750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8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85750" indent="-285750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Garamond" panose="02020404030301010803" pitchFamily="18" charset="0"/>
              </a:rPr>
              <a:t>Long-term vision:</a:t>
            </a:r>
          </a:p>
          <a:p>
            <a:pPr marL="468630" indent="-285750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Garamond" panose="02020404030301010803" pitchFamily="18" charset="0"/>
              </a:rPr>
              <a:t>Platform technology with other medical and non-medical (industrial applications)</a:t>
            </a:r>
          </a:p>
          <a:p>
            <a:pPr marL="875173" lvl="3" indent="-182880">
              <a:buFont typeface="Courier New" panose="02070309020205020404" pitchFamily="49" charset="0"/>
              <a:buChar char="o"/>
            </a:pPr>
            <a:endParaRPr lang="en-US" sz="1600" dirty="0">
              <a:latin typeface="Garamond" panose="02020404030301010803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052575"/>
            <a:ext cx="628650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46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3" b="-2467"/>
          <a:stretch/>
        </p:blipFill>
        <p:spPr bwMode="auto">
          <a:xfrm>
            <a:off x="762000" y="889575"/>
            <a:ext cx="7772400" cy="533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270450"/>
            <a:ext cx="8991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Normal Skin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0881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 b="9581"/>
          <a:stretch/>
        </p:blipFill>
        <p:spPr bwMode="auto">
          <a:xfrm>
            <a:off x="812006" y="1219200"/>
            <a:ext cx="7493794" cy="255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9144000" cy="5334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Melanoma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85" b="-292"/>
          <a:stretch/>
        </p:blipFill>
        <p:spPr bwMode="auto">
          <a:xfrm>
            <a:off x="2005965" y="3886200"/>
            <a:ext cx="505936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4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9ADB6117-FE3C-F56F-9058-AFD1F0954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066800"/>
            <a:ext cx="73914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Utilizing Machine Learning to eliminate human error and increase speed and accuracy of diagnosis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200" dirty="0" smtClean="0"/>
              <a:t>                Preliminary results illustrating cancer diagnosis using </a:t>
            </a:r>
            <a:r>
              <a:rPr lang="en-US" sz="1200" dirty="0"/>
              <a:t>VOCT and </a:t>
            </a:r>
            <a:r>
              <a:rPr lang="en-US" sz="1200" dirty="0" smtClean="0"/>
              <a:t>machine learning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Data </a:t>
            </a:r>
            <a:r>
              <a:rPr lang="en-US" dirty="0"/>
              <a:t>with 40 subjects demonstrates the accuracy of diagnosing different skin cancers</a:t>
            </a:r>
          </a:p>
          <a:p>
            <a:r>
              <a:rPr lang="en-US" dirty="0"/>
              <a:t>This will improve as more data is collected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128EB1-07FA-ACD0-381F-40C6D6930D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4444" y="345439"/>
            <a:ext cx="8670955" cy="43180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Machine </a:t>
            </a:r>
            <a:r>
              <a:rPr lang="en-US" dirty="0"/>
              <a:t>Learning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89320"/>
              </p:ext>
            </p:extLst>
          </p:nvPr>
        </p:nvGraphicFramePr>
        <p:xfrm>
          <a:off x="1600200" y="2057400"/>
          <a:ext cx="5448300" cy="9300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8651"/>
                <a:gridCol w="1260424"/>
                <a:gridCol w="1254177"/>
                <a:gridCol w="1415048"/>
              </a:tblGrid>
              <a:tr h="310007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SimSu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BCC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Palatino Linotype"/>
                        <a:ea typeface="SimSu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SCC 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Palatino Linotype"/>
                        <a:ea typeface="SimSu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Melanoma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Palatino Linotype"/>
                        <a:ea typeface="SimSu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10007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Sensitivity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SimSu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90.9%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Palatino Linotype"/>
                        <a:ea typeface="SimSu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91.6%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Palatino Linotype"/>
                        <a:ea typeface="SimSu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83.3%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Palatino Linotype"/>
                        <a:ea typeface="SimSu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10007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Specificity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SimSu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87.5%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Palatino Linotype"/>
                        <a:ea typeface="SimSu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87.5%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Palatino Linotype"/>
                        <a:ea typeface="SimSu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77.8%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SimSu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639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0" y="345440"/>
            <a:ext cx="9144000" cy="431801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Competitive Landscape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215553"/>
              </p:ext>
            </p:extLst>
          </p:nvPr>
        </p:nvGraphicFramePr>
        <p:xfrm>
          <a:off x="257174" y="1020495"/>
          <a:ext cx="8005218" cy="5215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0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373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889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6062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113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0484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211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0484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9211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5334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Garamond" panose="02020404030301010803" pitchFamily="18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VOCT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Visual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 err="1"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</a:rPr>
                        <a:t>Dermo</a:t>
                      </a:r>
                      <a:r>
                        <a:rPr lang="en-US" sz="1100" dirty="0"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</a:rPr>
                        <a:t>-scope</a:t>
                      </a:r>
                    </a:p>
                  </a:txBody>
                  <a:tcPr marL="45720" marR="4572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OCT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 err="1">
                          <a:effectLst/>
                          <a:latin typeface="Garamond" panose="02020404030301010803" pitchFamily="18" charset="0"/>
                        </a:rPr>
                        <a:t>Elastography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Confocal Microscopy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Near Infrared Microscopy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Ultrasound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6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</a:rPr>
                        <a:t>Current</a:t>
                      </a:r>
                      <a:r>
                        <a:rPr lang="en-US" sz="1100" baseline="0" dirty="0"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</a:rPr>
                        <a:t> Usage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</a:rPr>
                        <a:t>Clinic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35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</a:rPr>
                        <a:t>Clinic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</a:rPr>
                        <a:t>Clinic</a:t>
                      </a:r>
                    </a:p>
                  </a:txBody>
                  <a:tcPr marL="45720" marR="4572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</a:rPr>
                        <a:t>Clinic/Lab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</a:rPr>
                        <a:t>Lab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</a:rPr>
                        <a:t>Lab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</a:rPr>
                        <a:t>Lab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35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</a:rPr>
                        <a:t>Clinic/Lab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73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Screening time </a:t>
                      </a:r>
                      <a:r>
                        <a:rPr lang="en-US" sz="1100" dirty="0" smtClean="0">
                          <a:effectLst/>
                          <a:latin typeface="Garamond" panose="02020404030301010803" pitchFamily="18" charset="0"/>
                        </a:rPr>
                        <a:t>15 </a:t>
                      </a: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minutes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00B050"/>
                          </a:solidFill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  <a:sym typeface="Wingdings 2"/>
                        </a:rPr>
                        <a:t></a:t>
                      </a:r>
                      <a:endParaRPr lang="en-US" sz="3600" b="1" dirty="0">
                        <a:solidFill>
                          <a:srgbClr val="00B050"/>
                        </a:solidFill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35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  <a:sym typeface="Wingdings 2"/>
                        </a:rPr>
                        <a:t></a:t>
                      </a:r>
                      <a:endParaRPr lang="en-US" sz="1800" dirty="0">
                        <a:solidFill>
                          <a:srgbClr val="00B050"/>
                        </a:solidFill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35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  <a:sym typeface="Wingdings 2"/>
                        </a:rPr>
                        <a:t></a:t>
                      </a:r>
                      <a:endParaRPr lang="en-US" sz="1800" dirty="0">
                        <a:solidFill>
                          <a:srgbClr val="00B050"/>
                        </a:solidFill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  <a:sym typeface="Wingdings 2"/>
                        </a:rPr>
                        <a:t></a:t>
                      </a:r>
                      <a:endParaRPr lang="en-US" sz="1800" dirty="0">
                        <a:solidFill>
                          <a:srgbClr val="00B050"/>
                        </a:solidFill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Garamond" panose="02020404030301010803" pitchFamily="18" charset="0"/>
                        </a:rPr>
                        <a:t>X</a:t>
                      </a:r>
                      <a:endParaRPr lang="en-US" sz="18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X</a:t>
                      </a:r>
                      <a:endParaRPr lang="en-US" sz="18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X</a:t>
                      </a:r>
                      <a:endParaRPr lang="en-US" sz="18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35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  <a:sym typeface="Wingdings 2"/>
                        </a:rPr>
                        <a:t></a:t>
                      </a:r>
                      <a:endParaRPr lang="en-US" sz="1800" dirty="0">
                        <a:solidFill>
                          <a:srgbClr val="00B050"/>
                        </a:solidFill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96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Cost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(&lt;$100 per procedure)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35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00B050"/>
                          </a:solidFill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  <a:sym typeface="Wingdings 2"/>
                        </a:rPr>
                        <a:t></a:t>
                      </a:r>
                      <a:endParaRPr lang="en-US" sz="3600" b="1" dirty="0">
                        <a:solidFill>
                          <a:srgbClr val="00B050"/>
                        </a:solidFill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35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  <a:sym typeface="Wingdings 2"/>
                        </a:rPr>
                        <a:t></a:t>
                      </a:r>
                      <a:endParaRPr lang="en-US" sz="1800" dirty="0">
                        <a:solidFill>
                          <a:srgbClr val="00B050"/>
                        </a:solidFill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35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  <a:sym typeface="Wingdings 2"/>
                        </a:rPr>
                        <a:t></a:t>
                      </a:r>
                      <a:endParaRPr lang="en-US" sz="1800" dirty="0">
                        <a:solidFill>
                          <a:srgbClr val="00B050"/>
                        </a:solidFill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X</a:t>
                      </a:r>
                      <a:endParaRPr lang="en-US" sz="18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X</a:t>
                      </a:r>
                      <a:endParaRPr lang="en-US" sz="18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X</a:t>
                      </a:r>
                      <a:endParaRPr lang="en-US" sz="18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X</a:t>
                      </a:r>
                      <a:endParaRPr lang="en-US" sz="18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35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  <a:sym typeface="Wingdings 2"/>
                        </a:rPr>
                        <a:t></a:t>
                      </a:r>
                      <a:endParaRPr lang="en-US" sz="1800" dirty="0">
                        <a:solidFill>
                          <a:srgbClr val="00B050"/>
                        </a:solidFill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73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Ease of use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35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00B050"/>
                          </a:solidFill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  <a:sym typeface="Wingdings 2"/>
                        </a:rPr>
                        <a:t></a:t>
                      </a:r>
                      <a:endParaRPr lang="en-US" sz="3600" b="1" dirty="0">
                        <a:solidFill>
                          <a:srgbClr val="00B050"/>
                        </a:solidFill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35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  <a:sym typeface="Wingdings 2"/>
                        </a:rPr>
                        <a:t></a:t>
                      </a:r>
                      <a:endParaRPr lang="en-US" sz="1800" dirty="0">
                        <a:solidFill>
                          <a:srgbClr val="00B050"/>
                        </a:solidFill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35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  <a:sym typeface="Wingdings 2"/>
                        </a:rPr>
                        <a:t></a:t>
                      </a:r>
                      <a:endParaRPr lang="en-US" sz="1800" dirty="0">
                        <a:solidFill>
                          <a:srgbClr val="00B050"/>
                        </a:solidFill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  <a:sym typeface="Wingdings 2"/>
                        </a:rPr>
                        <a:t></a:t>
                      </a:r>
                      <a:endParaRPr lang="en-US" sz="1800" dirty="0">
                        <a:solidFill>
                          <a:srgbClr val="00B050"/>
                        </a:solidFill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X</a:t>
                      </a:r>
                      <a:endParaRPr lang="en-US" sz="18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X</a:t>
                      </a:r>
                      <a:endParaRPr lang="en-US" sz="18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35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  <a:sym typeface="Wingdings 2"/>
                        </a:rPr>
                        <a:t></a:t>
                      </a:r>
                      <a:endParaRPr lang="en-US" sz="1800" dirty="0">
                        <a:solidFill>
                          <a:srgbClr val="00B050"/>
                        </a:solidFill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X</a:t>
                      </a:r>
                      <a:endParaRPr lang="en-US" sz="18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89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Sound Wave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Transverse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N/A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</a:rPr>
                        <a:t>None</a:t>
                      </a:r>
                    </a:p>
                  </a:txBody>
                  <a:tcPr marL="45720" marR="4572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None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Shear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None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None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Shear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474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Measure cellular and collagen </a:t>
                      </a:r>
                      <a:r>
                        <a:rPr lang="en-US" sz="1100" b="1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stiffness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00B050"/>
                          </a:solidFill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  <a:sym typeface="Wingdings 2"/>
                        </a:rPr>
                        <a:t></a:t>
                      </a:r>
                      <a:endParaRPr lang="en-US" sz="3600" b="1" dirty="0">
                        <a:solidFill>
                          <a:srgbClr val="00B050"/>
                        </a:solidFill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</a:rPr>
                        <a:t>X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</a:rPr>
                        <a:t>X</a:t>
                      </a:r>
                    </a:p>
                  </a:txBody>
                  <a:tcPr marL="45720" marR="4572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Garamond" panose="02020404030301010803" pitchFamily="18" charset="0"/>
                        </a:rPr>
                        <a:t>X</a:t>
                      </a:r>
                      <a:endParaRPr lang="en-US" sz="18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X</a:t>
                      </a:r>
                      <a:endParaRPr lang="en-US" sz="18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Garamond" panose="02020404030301010803" pitchFamily="18" charset="0"/>
                        </a:rPr>
                        <a:t>X</a:t>
                      </a:r>
                      <a:endParaRPr lang="en-US" sz="18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Garamond" panose="02020404030301010803" pitchFamily="18" charset="0"/>
                        </a:rPr>
                        <a:t>X</a:t>
                      </a:r>
                      <a:endParaRPr lang="en-US" sz="18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Garamond" panose="02020404030301010803" pitchFamily="18" charset="0"/>
                        </a:rPr>
                        <a:t>X</a:t>
                      </a:r>
                      <a:endParaRPr lang="en-US" sz="18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622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Image Quality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Moderate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Moderate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  <a:ea typeface="Calibri"/>
                          <a:cs typeface="Times New Roman"/>
                        </a:rPr>
                        <a:t>Moderate</a:t>
                      </a:r>
                    </a:p>
                  </a:txBody>
                  <a:tcPr marL="45720" marR="4572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Moderate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Moderate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High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Moderate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Poor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314450" y="1038225"/>
            <a:ext cx="828675" cy="51625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14325" y="4733926"/>
            <a:ext cx="1819275" cy="1028700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69012"/>
            <a:ext cx="633413" cy="7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10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539720" y="345439"/>
            <a:ext cx="7886700" cy="431801"/>
          </a:xfrm>
        </p:spPr>
        <p:txBody>
          <a:bodyPr/>
          <a:lstStyle/>
          <a:p>
            <a:pPr algn="ctr"/>
            <a:r>
              <a:rPr lang="en-US" dirty="0" smtClean="0"/>
              <a:t>Platform Technology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184534376"/>
              </p:ext>
            </p:extLst>
          </p:nvPr>
        </p:nvGraphicFramePr>
        <p:xfrm>
          <a:off x="1295400" y="1581149"/>
          <a:ext cx="7029450" cy="4600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62100" y="1593650"/>
            <a:ext cx="6705600" cy="4732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>
                <a:solidFill>
                  <a:srgbClr val="C00000"/>
                </a:solidFill>
              </a:rPr>
              <a:t>Expandable into Multiple Markets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3875" y="1109246"/>
            <a:ext cx="79057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29" indent="-173029">
              <a:buFont typeface="Arial" panose="020B0604020202020204" pitchFamily="34" charset="0"/>
              <a:buChar char="•"/>
            </a:pPr>
            <a:r>
              <a:rPr lang="en-US" sz="1600" b="1" dirty="0">
                <a:latin typeface="Garamond" panose="02020404030301010803" pitchFamily="18" charset="0"/>
                <a:cs typeface="Garamond"/>
              </a:rPr>
              <a:t>Leverage our innovation into </a:t>
            </a:r>
            <a:r>
              <a:rPr lang="en-US" sz="1600" b="1" u="sng" dirty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other fields of </a:t>
            </a:r>
            <a:r>
              <a:rPr lang="en-US" sz="1600" b="1" u="sng" dirty="0" smtClean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use</a:t>
            </a:r>
            <a:endParaRPr lang="en-US" sz="1600" dirty="0">
              <a:solidFill>
                <a:srgbClr val="C00000"/>
              </a:solidFill>
              <a:latin typeface="Garamond" panose="02020404030301010803" pitchFamily="18" charset="0"/>
              <a:cs typeface="Garamond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75363"/>
            <a:ext cx="62865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66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9BF515C-8FA5-451A-BAF7-38EF5E023CE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4445" y="345439"/>
            <a:ext cx="8752484" cy="431801"/>
          </a:xfrm>
        </p:spPr>
        <p:txBody>
          <a:bodyPr/>
          <a:lstStyle/>
          <a:p>
            <a:pPr algn="ctr"/>
            <a:r>
              <a:rPr lang="en-US" dirty="0"/>
              <a:t>Product Launch </a:t>
            </a:r>
            <a:r>
              <a:rPr lang="en-US" dirty="0" smtClean="0"/>
              <a:t>Plan - Dermatology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5749" y="838200"/>
            <a:ext cx="870585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b="1" u="sng" dirty="0" smtClean="0">
                <a:latin typeface="Garamond" panose="02020404030301010803" pitchFamily="18" charset="0"/>
                <a:cs typeface="Garamond"/>
              </a:rPr>
              <a:t>Exclusive </a:t>
            </a:r>
            <a:r>
              <a:rPr lang="en-US" sz="1600" b="1" u="sng" dirty="0">
                <a:latin typeface="Garamond" panose="02020404030301010803" pitchFamily="18" charset="0"/>
                <a:cs typeface="Garamond"/>
              </a:rPr>
              <a:t>worldwide license</a:t>
            </a:r>
            <a:r>
              <a:rPr lang="en-US" sz="1600" dirty="0">
                <a:latin typeface="Garamond" panose="02020404030301010803" pitchFamily="18" charset="0"/>
                <a:cs typeface="Garamond"/>
              </a:rPr>
              <a:t> </a:t>
            </a:r>
            <a:r>
              <a:rPr lang="en-US" sz="1600" dirty="0" smtClean="0">
                <a:latin typeface="Garamond" panose="02020404030301010803" pitchFamily="18" charset="0"/>
                <a:cs typeface="Garamond"/>
              </a:rPr>
              <a:t>rights from Rutgers University</a:t>
            </a:r>
            <a:endParaRPr lang="en-US" sz="1600" dirty="0">
              <a:latin typeface="Garamond" panose="02020404030301010803" pitchFamily="18" charset="0"/>
              <a:cs typeface="Garamond"/>
            </a:endParaRPr>
          </a:p>
          <a:p>
            <a:pPr marL="795162" lvl="1" indent="-285750">
              <a:buFont typeface="Courier New" panose="02070309020205020404" pitchFamily="49" charset="0"/>
              <a:buChar char="o"/>
            </a:pPr>
            <a:r>
              <a:rPr lang="en-US" sz="1600" b="1" u="sng" dirty="0">
                <a:latin typeface="Garamond" panose="02020404030301010803" pitchFamily="18" charset="0"/>
                <a:cs typeface="Garamond"/>
              </a:rPr>
              <a:t>Patent issued</a:t>
            </a:r>
            <a:r>
              <a:rPr lang="en-US" sz="1600" b="1" dirty="0">
                <a:latin typeface="Garamond" panose="02020404030301010803" pitchFamily="18" charset="0"/>
                <a:cs typeface="Garamond"/>
              </a:rPr>
              <a:t> </a:t>
            </a:r>
            <a:r>
              <a:rPr lang="en-US" sz="1600" dirty="0">
                <a:latin typeface="Garamond" panose="02020404030301010803" pitchFamily="18" charset="0"/>
                <a:cs typeface="Garamond"/>
              </a:rPr>
              <a:t>in the US (15/776,287</a:t>
            </a:r>
            <a:r>
              <a:rPr lang="en-US" sz="1600" dirty="0" smtClean="0">
                <a:latin typeface="Garamond" panose="02020404030301010803" pitchFamily="18" charset="0"/>
                <a:cs typeface="Garamond"/>
              </a:rPr>
              <a:t>); Claims Accepted/Patent </a:t>
            </a:r>
            <a:r>
              <a:rPr lang="en-US" sz="1600" dirty="0">
                <a:latin typeface="Garamond" panose="02020404030301010803" pitchFamily="18" charset="0"/>
                <a:cs typeface="Garamond"/>
              </a:rPr>
              <a:t>pending in Europe (16866811.9)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800" b="1" u="sng" dirty="0" smtClean="0">
              <a:latin typeface="Garamond" panose="02020404030301010803" pitchFamily="18" charset="0"/>
            </a:endParaRPr>
          </a:p>
          <a:p>
            <a:pPr marL="182880" lvl="2" indent="-182880">
              <a:buFont typeface="Arial" panose="020B0604020202020204" pitchFamily="34" charset="0"/>
              <a:buChar char="•"/>
            </a:pPr>
            <a:r>
              <a:rPr lang="en-US" sz="1600" b="1" u="sng" dirty="0">
                <a:solidFill>
                  <a:srgbClr val="C00000"/>
                </a:solidFill>
                <a:latin typeface="Garamond" panose="02020404030301010803" pitchFamily="18" charset="0"/>
              </a:rPr>
              <a:t>Breakthrough Device Designation obtained in  June </a:t>
            </a:r>
            <a:r>
              <a:rPr lang="en-US" sz="1600" b="1" u="sng" dirty="0" smtClean="0">
                <a:solidFill>
                  <a:srgbClr val="C00000"/>
                </a:solidFill>
                <a:latin typeface="Garamond" panose="02020404030301010803" pitchFamily="18" charset="0"/>
              </a:rPr>
              <a:t>2022</a:t>
            </a:r>
          </a:p>
          <a:p>
            <a:pPr marL="0" lvl="2"/>
            <a:endParaRPr lang="en-US" sz="800" b="1" u="sng" dirty="0" smtClean="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600" b="1" u="sng" dirty="0" smtClean="0">
                <a:latin typeface="Garamond" panose="02020404030301010803" pitchFamily="18" charset="0"/>
              </a:rPr>
              <a:t>Achieved Extensive Customer Discover Efforts</a:t>
            </a:r>
          </a:p>
          <a:p>
            <a:pPr marL="365760" indent="-18288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Garamond" panose="02020404030301010803" pitchFamily="18" charset="0"/>
              </a:rPr>
              <a:t> 2 NSF I-Corps</a:t>
            </a:r>
          </a:p>
          <a:p>
            <a:pPr marL="1097280" lvl="3" indent="-283464">
              <a:buSzPct val="50000"/>
              <a:buFont typeface="Courier New" panose="02070309020205020404" pitchFamily="49" charset="0"/>
              <a:buChar char="o"/>
            </a:pPr>
            <a:r>
              <a:rPr lang="en-US" sz="1600" dirty="0">
                <a:latin typeface="Garamond" panose="02020404030301010803" pitchFamily="18" charset="0"/>
              </a:rPr>
              <a:t>Rutgers &amp; MD Anderson Cancer </a:t>
            </a:r>
            <a:r>
              <a:rPr lang="en-US" sz="1600" dirty="0" smtClean="0">
                <a:latin typeface="Garamond" panose="02020404030301010803" pitchFamily="18" charset="0"/>
              </a:rPr>
              <a:t>Center in Houston</a:t>
            </a:r>
            <a:endParaRPr lang="en-US" sz="1600" dirty="0">
              <a:latin typeface="Garamond" panose="02020404030301010803" pitchFamily="18" charset="0"/>
            </a:endParaRPr>
          </a:p>
          <a:p>
            <a:pPr marL="1097280" lvl="3" indent="-283464" defTabSz="914353">
              <a:buSzPct val="50000"/>
              <a:buFont typeface="Courier New" panose="02070309020205020404" pitchFamily="49" charset="0"/>
              <a:buChar char="o"/>
              <a:defRPr/>
            </a:pPr>
            <a:r>
              <a:rPr lang="en-US" sz="1600" dirty="0">
                <a:latin typeface="Garamond" panose="02020404030301010803" pitchFamily="18" charset="0"/>
              </a:rPr>
              <a:t>Interviewed 65+ individuals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>
              <a:latin typeface="Garamond" panose="02020404030301010803" pitchFamily="18" charset="0"/>
            </a:endParaRPr>
          </a:p>
          <a:p>
            <a:pPr marL="365760" lvl="2" indent="-18288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Target Identified Initial Market Entry Archetype</a:t>
            </a:r>
          </a:p>
          <a:p>
            <a:pPr marL="1097280" lvl="4" indent="-285750">
              <a:buSzPct val="50000"/>
              <a:buFont typeface="Courier New" panose="02070309020205020404" pitchFamily="49" charset="0"/>
              <a:buChar char="o"/>
            </a:pPr>
            <a:r>
              <a:rPr lang="en-US" sz="1600" dirty="0">
                <a:latin typeface="Garamond" panose="02020404030301010803" pitchFamily="18" charset="0"/>
              </a:rPr>
              <a:t>1 – 3 Physician Practices (30% of all US practices have 1 Dermatologist)</a:t>
            </a:r>
          </a:p>
          <a:p>
            <a:pPr marL="1097280" lvl="4" indent="-285750">
              <a:buSzPct val="50000"/>
              <a:buFont typeface="Courier New" panose="02070309020205020404" pitchFamily="49" charset="0"/>
              <a:buChar char="o"/>
            </a:pPr>
            <a:r>
              <a:rPr lang="en-US" sz="1600" dirty="0">
                <a:latin typeface="Garamond" panose="02020404030301010803" pitchFamily="18" charset="0"/>
              </a:rPr>
              <a:t>Typically under 40 years old motivated to grow practice and comfortable with </a:t>
            </a:r>
            <a:r>
              <a:rPr lang="en-US" sz="1600" dirty="0" smtClean="0">
                <a:latin typeface="Garamond" panose="02020404030301010803" pitchFamily="18" charset="0"/>
              </a:rPr>
              <a:t>new technology</a:t>
            </a:r>
          </a:p>
          <a:p>
            <a:pPr marL="811530" lvl="4" defTabSz="914400">
              <a:buSzPct val="50000"/>
              <a:defRPr/>
            </a:pPr>
            <a:endParaRPr lang="en-US" sz="800" dirty="0">
              <a:latin typeface="Garamond" panose="02020404030301010803" pitchFamily="18" charset="0"/>
              <a:cs typeface="Garamond"/>
            </a:endParaRPr>
          </a:p>
          <a:p>
            <a:pPr marL="182880" lvl="2" indent="-182880">
              <a:buSzPct val="100000"/>
              <a:buFont typeface="Arial" panose="020B0604020202020204" pitchFamily="34" charset="0"/>
              <a:buChar char="•"/>
            </a:pPr>
            <a:r>
              <a:rPr lang="en-US" sz="1600" b="1" u="sng" dirty="0">
                <a:latin typeface="Garamond" panose="02020404030301010803" pitchFamily="18" charset="0"/>
                <a:cs typeface="Garamond"/>
              </a:rPr>
              <a:t>Phase I: </a:t>
            </a:r>
          </a:p>
          <a:p>
            <a:pPr marL="365760" lvl="3" indent="-182880"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  <a:cs typeface="Garamond"/>
              </a:rPr>
              <a:t>Leverage our relationships with KOLs, attend conferences, continue publishing in prominent journals</a:t>
            </a:r>
          </a:p>
          <a:p>
            <a:pPr marL="365760" lvl="3" indent="-182880">
              <a:buSzPct val="100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Fee for service</a:t>
            </a:r>
            <a:r>
              <a:rPr lang="en-US" sz="1600" dirty="0">
                <a:latin typeface="Garamond" panose="02020404030301010803" pitchFamily="18" charset="0"/>
                <a:cs typeface="Garamond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screening</a:t>
            </a:r>
            <a:r>
              <a:rPr lang="en-US" sz="1600" dirty="0">
                <a:latin typeface="Garamond" panose="02020404030301010803" pitchFamily="18" charset="0"/>
                <a:cs typeface="Garamond"/>
              </a:rPr>
              <a:t> of patients (</a:t>
            </a:r>
            <a:r>
              <a:rPr lang="en-US" sz="1600" b="1" dirty="0">
                <a:solidFill>
                  <a:srgbClr val="FF0000"/>
                </a:solidFill>
                <a:latin typeface="Garamond" panose="02020404030301010803" pitchFamily="18" charset="0"/>
                <a:cs typeface="Garamond"/>
              </a:rPr>
              <a:t>no capital investment </a:t>
            </a:r>
            <a:r>
              <a:rPr lang="en-US" sz="1600" dirty="0">
                <a:latin typeface="Garamond" panose="02020404030301010803" pitchFamily="18" charset="0"/>
                <a:cs typeface="Garamond"/>
              </a:rPr>
              <a:t>for early adopters)</a:t>
            </a:r>
          </a:p>
          <a:p>
            <a:pPr marL="1304574" lvl="2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Garamond" panose="02020404030301010803" pitchFamily="18" charset="0"/>
              </a:rPr>
              <a:t>Lower barriers for adoption; align with customer revenue </a:t>
            </a:r>
            <a:r>
              <a:rPr lang="en-US" sz="1600" dirty="0" smtClean="0">
                <a:latin typeface="Garamond" panose="02020404030301010803" pitchFamily="18" charset="0"/>
              </a:rPr>
              <a:t>model</a:t>
            </a:r>
          </a:p>
          <a:p>
            <a:pPr marL="1304574" lvl="2" indent="-285750">
              <a:buFont typeface="Courier New" panose="02070309020205020404" pitchFamily="49" charset="0"/>
              <a:buChar char="o"/>
            </a:pPr>
            <a:endParaRPr lang="en-US" sz="800" dirty="0">
              <a:latin typeface="Garamond" panose="02020404030301010803" pitchFamily="18" charset="0"/>
            </a:endParaRPr>
          </a:p>
          <a:p>
            <a:pPr marL="182880" lvl="2" indent="-182880">
              <a:buSzPct val="100000"/>
              <a:buFont typeface="Arial" panose="020B0604020202020204" pitchFamily="34" charset="0"/>
              <a:buChar char="•"/>
            </a:pPr>
            <a:r>
              <a:rPr lang="en-US" b="1" u="sng" dirty="0" smtClean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Utilize New Approved </a:t>
            </a:r>
            <a:r>
              <a:rPr lang="en-US" b="1" u="sng" dirty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Reimbursement </a:t>
            </a:r>
            <a:r>
              <a:rPr lang="en-US" b="1" u="sng" dirty="0" smtClean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Codes Unique for </a:t>
            </a:r>
            <a:r>
              <a:rPr lang="en-US" b="1" u="sng" dirty="0" err="1" smtClean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OptoVibronex’s</a:t>
            </a:r>
            <a:r>
              <a:rPr lang="en-US" b="1" u="sng" dirty="0" smtClean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 Breakthrough Device Designation</a:t>
            </a:r>
            <a:endParaRPr lang="en-US" b="1" u="sng" dirty="0">
              <a:solidFill>
                <a:srgbClr val="C00000"/>
              </a:solidFill>
              <a:latin typeface="Garamond" panose="02020404030301010803" pitchFamily="18" charset="0"/>
              <a:cs typeface="Garamond"/>
            </a:endParaRPr>
          </a:p>
          <a:p>
            <a:pPr marL="182880" lvl="2" indent="-182880">
              <a:buSzPct val="100000"/>
              <a:buFont typeface="Arial" panose="020B0604020202020204" pitchFamily="34" charset="0"/>
              <a:buChar char="•"/>
            </a:pPr>
            <a:endParaRPr lang="en-US" sz="800" b="1" u="sng" dirty="0">
              <a:solidFill>
                <a:srgbClr val="C00000"/>
              </a:solidFill>
              <a:latin typeface="Garamond" panose="02020404030301010803" pitchFamily="18" charset="0"/>
              <a:cs typeface="Garamond"/>
            </a:endParaRPr>
          </a:p>
          <a:p>
            <a:pPr marL="182880" lvl="2" indent="-182880">
              <a:buSzPct val="100000"/>
              <a:buFont typeface="Arial" panose="020B0604020202020204" pitchFamily="34" charset="0"/>
              <a:buChar char="•"/>
            </a:pPr>
            <a:r>
              <a:rPr lang="en-US" sz="1600" b="1" u="sng" dirty="0" smtClean="0">
                <a:latin typeface="Garamond" panose="02020404030301010803" pitchFamily="18" charset="0"/>
                <a:cs typeface="Garamond"/>
              </a:rPr>
              <a:t>Phase </a:t>
            </a:r>
            <a:r>
              <a:rPr lang="en-US" sz="1600" b="1" u="sng" dirty="0">
                <a:latin typeface="Garamond" panose="02020404030301010803" pitchFamily="18" charset="0"/>
                <a:cs typeface="Garamond"/>
              </a:rPr>
              <a:t>II: </a:t>
            </a:r>
          </a:p>
          <a:p>
            <a:pPr marL="365760" lvl="3" indent="-182880">
              <a:buSzPct val="100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Direct sale </a:t>
            </a:r>
            <a:r>
              <a:rPr lang="en-US" sz="1600" dirty="0">
                <a:latin typeface="Garamond" panose="02020404030301010803" pitchFamily="18" charset="0"/>
                <a:cs typeface="Garamond"/>
              </a:rPr>
              <a:t>or rental of device; </a:t>
            </a:r>
            <a:r>
              <a:rPr lang="en-US" sz="1600" i="1" dirty="0">
                <a:latin typeface="Garamond" panose="02020404030301010803" pitchFamily="18" charset="0"/>
                <a:cs typeface="Garamond"/>
              </a:rPr>
              <a:t>fee for service reserved for initial customers only</a:t>
            </a:r>
          </a:p>
          <a:p>
            <a:pPr marL="365760" lvl="3" indent="-182880" defTabSz="914400"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Garamond" panose="02020404030301010803" pitchFamily="18" charset="0"/>
              </a:rPr>
              <a:t>Ramp up </a:t>
            </a:r>
            <a:r>
              <a:rPr lang="en-US" sz="16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software sales and services </a:t>
            </a:r>
            <a:r>
              <a:rPr lang="en-US" sz="1600" b="1" dirty="0">
                <a:solidFill>
                  <a:srgbClr val="C00000"/>
                </a:solidFill>
                <a:latin typeface="Garamond" panose="02020404030301010803" pitchFamily="18" charset="0"/>
              </a:rPr>
              <a:t>revenue</a:t>
            </a:r>
            <a:r>
              <a:rPr lang="en-US" sz="1600" dirty="0">
                <a:latin typeface="Garamond" panose="02020404030301010803" pitchFamily="18" charset="0"/>
              </a:rPr>
              <a:t> (software upgrades / improved algorithms)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Garamond" panose="02020404030301010803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69012"/>
            <a:ext cx="633413" cy="7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15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9BF515C-8FA5-451A-BAF7-38EF5E023CE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1499" y="350196"/>
            <a:ext cx="7886700" cy="43180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Development Plans: Technology and Funding </a:t>
            </a:r>
            <a:r>
              <a:rPr lang="en-US" dirty="0" smtClean="0"/>
              <a:t>Requirements and </a:t>
            </a:r>
            <a:r>
              <a:rPr lang="en-US" dirty="0" smtClean="0">
                <a:solidFill>
                  <a:srgbClr val="FF0000"/>
                </a:solidFill>
              </a:rPr>
              <a:t>Exit Strategy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6DD5452-5952-46BC-8156-1730B614F609}"/>
              </a:ext>
            </a:extLst>
          </p:cNvPr>
          <p:cNvSpPr txBox="1"/>
          <p:nvPr/>
        </p:nvSpPr>
        <p:spPr>
          <a:xfrm>
            <a:off x="130144" y="968641"/>
            <a:ext cx="11201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u="sng" dirty="0">
                <a:latin typeface="Garamond" panose="02020404030301010803" pitchFamily="18" charset="0"/>
              </a:rPr>
              <a:t>Key Tasks &amp; Milestones</a:t>
            </a:r>
            <a:r>
              <a:rPr lang="en-US" sz="1400" dirty="0">
                <a:latin typeface="Garamond" panose="02020404030301010803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24650E2-E735-4DF7-A389-9418DB0B1A1F}"/>
              </a:ext>
            </a:extLst>
          </p:cNvPr>
          <p:cNvSpPr txBox="1"/>
          <p:nvPr/>
        </p:nvSpPr>
        <p:spPr>
          <a:xfrm>
            <a:off x="1247676" y="989477"/>
            <a:ext cx="2618324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Garamond" panose="02020404030301010803" pitchFamily="18" charset="0"/>
              </a:rPr>
              <a:t>First </a:t>
            </a:r>
            <a:r>
              <a:rPr lang="en-US" sz="1400" b="1" dirty="0">
                <a:latin typeface="Garamond" panose="02020404030301010803" pitchFamily="18" charset="0"/>
              </a:rPr>
              <a:t>510(k) FDA </a:t>
            </a:r>
            <a:r>
              <a:rPr lang="en-US" sz="1400" b="1" dirty="0" smtClean="0">
                <a:latin typeface="Garamond" panose="02020404030301010803" pitchFamily="18" charset="0"/>
              </a:rPr>
              <a:t>clearance</a:t>
            </a:r>
          </a:p>
          <a:p>
            <a:pPr marL="274320" lvl="1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Garamond" panose="02020404030301010803" pitchFamily="18" charset="0"/>
              </a:rPr>
              <a:t>Class II Device</a:t>
            </a:r>
          </a:p>
          <a:p>
            <a:pPr marL="274320" lvl="1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Garamond" panose="02020404030301010803" pitchFamily="18" charset="0"/>
              </a:rPr>
              <a:t>Based on breakthrough device designation &amp; existing predicate</a:t>
            </a:r>
          </a:p>
          <a:p>
            <a:pPr marL="274320" lvl="1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Garamond" panose="02020404030301010803" pitchFamily="18" charset="0"/>
              </a:rPr>
              <a:t>Image scanning only</a:t>
            </a:r>
            <a:endParaRPr lang="en-US" sz="1400" dirty="0">
              <a:latin typeface="Garamond" panose="02020404030301010803" pitchFamily="18" charset="0"/>
            </a:endParaRPr>
          </a:p>
          <a:p>
            <a:pPr marL="122238" lvl="1" indent="-122238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Garamond" panose="02020404030301010803" pitchFamily="18" charset="0"/>
              </a:rPr>
              <a:t>Collect additional lesion data</a:t>
            </a:r>
          </a:p>
          <a:p>
            <a:pPr marL="274320" lvl="1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Garamond" panose="02020404030301010803" pitchFamily="18" charset="0"/>
              </a:rPr>
              <a:t>n=100 ex-vivo</a:t>
            </a:r>
          </a:p>
          <a:p>
            <a:pPr marL="274320" lvl="1" indent="-122238">
              <a:buFont typeface="Arial" panose="020B0604020202020204" pitchFamily="34" charset="0"/>
              <a:buChar char="•"/>
            </a:pPr>
            <a:r>
              <a:rPr lang="en-US" sz="1400" dirty="0">
                <a:latin typeface="Garamond" panose="02020404030301010803" pitchFamily="18" charset="0"/>
              </a:rPr>
              <a:t>n</a:t>
            </a:r>
            <a:r>
              <a:rPr lang="en-US" sz="1400" dirty="0" smtClean="0">
                <a:latin typeface="Garamond" panose="02020404030301010803" pitchFamily="18" charset="0"/>
              </a:rPr>
              <a:t>=100 in-vivo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6042587-59EA-477D-8003-157692E5BE85}"/>
              </a:ext>
            </a:extLst>
          </p:cNvPr>
          <p:cNvSpPr txBox="1"/>
          <p:nvPr/>
        </p:nvSpPr>
        <p:spPr>
          <a:xfrm>
            <a:off x="3911063" y="989477"/>
            <a:ext cx="2610797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b="1" dirty="0">
                <a:latin typeface="Garamond" panose="02020404030301010803" pitchFamily="18" charset="0"/>
              </a:rPr>
              <a:t>Second 510(k) FDA </a:t>
            </a:r>
            <a:r>
              <a:rPr lang="en-US" sz="1400" b="1" dirty="0" smtClean="0">
                <a:latin typeface="Garamond" panose="02020404030301010803" pitchFamily="18" charset="0"/>
              </a:rPr>
              <a:t>clearance</a:t>
            </a:r>
            <a:endParaRPr lang="en-US" sz="1400" dirty="0" smtClean="0">
              <a:latin typeface="Garamond" panose="02020404030301010803" pitchFamily="18" charset="0"/>
            </a:endParaRPr>
          </a:p>
          <a:p>
            <a:pPr marL="365760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Garamond" panose="02020404030301010803" pitchFamily="18" charset="0"/>
              </a:rPr>
              <a:t>Class II Device</a:t>
            </a:r>
          </a:p>
          <a:p>
            <a:pPr marL="365760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Garamond" panose="02020404030301010803" pitchFamily="18" charset="0"/>
              </a:rPr>
              <a:t>Assist Physicians in the Diagnosis of Skin Cancer</a:t>
            </a:r>
            <a:endParaRPr lang="en-US" sz="1400" dirty="0">
              <a:latin typeface="Garamond" panose="02020404030301010803" pitchFamily="18" charset="0"/>
            </a:endParaRP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Garamond" panose="02020404030301010803" pitchFamily="18" charset="0"/>
              </a:rPr>
              <a:t>Expand </a:t>
            </a:r>
            <a:r>
              <a:rPr lang="en-US" sz="1400" b="1" dirty="0">
                <a:latin typeface="Garamond" panose="02020404030301010803" pitchFamily="18" charset="0"/>
              </a:rPr>
              <a:t>data </a:t>
            </a:r>
            <a:r>
              <a:rPr lang="en-US" sz="1400" b="1" dirty="0" smtClean="0">
                <a:latin typeface="Garamond" panose="02020404030301010803" pitchFamily="18" charset="0"/>
              </a:rPr>
              <a:t>collection</a:t>
            </a:r>
          </a:p>
          <a:p>
            <a:pPr marL="365760" indent="-122238">
              <a:buFont typeface="Arial" panose="020B0604020202020204" pitchFamily="34" charset="0"/>
              <a:buChar char="•"/>
            </a:pPr>
            <a:r>
              <a:rPr lang="en-US" sz="1400" dirty="0">
                <a:latin typeface="Garamond" panose="02020404030301010803" pitchFamily="18" charset="0"/>
              </a:rPr>
              <a:t>n</a:t>
            </a:r>
            <a:r>
              <a:rPr lang="en-US" sz="1400" dirty="0" smtClean="0">
                <a:latin typeface="Garamond" panose="02020404030301010803" pitchFamily="18" charset="0"/>
              </a:rPr>
              <a:t>= 400 in-vivo</a:t>
            </a:r>
            <a:endParaRPr lang="en-US" sz="1400" dirty="0">
              <a:latin typeface="Garamond" panose="020204040303010108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53C013D-67C8-44DC-98D6-497D6511E601}"/>
              </a:ext>
            </a:extLst>
          </p:cNvPr>
          <p:cNvSpPr txBox="1"/>
          <p:nvPr/>
        </p:nvSpPr>
        <p:spPr>
          <a:xfrm>
            <a:off x="6667228" y="989477"/>
            <a:ext cx="2314896" cy="18774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b="1" dirty="0">
                <a:latin typeface="Garamond" panose="02020404030301010803" pitchFamily="18" charset="0"/>
              </a:rPr>
              <a:t>Full product </a:t>
            </a:r>
            <a:r>
              <a:rPr lang="en-US" sz="1400" b="1" dirty="0" smtClean="0">
                <a:latin typeface="Garamond" panose="02020404030301010803" pitchFamily="18" charset="0"/>
              </a:rPr>
              <a:t>launch</a:t>
            </a:r>
          </a:p>
          <a:p>
            <a:pPr marL="365760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Garamond" panose="02020404030301010803" pitchFamily="18" charset="0"/>
              </a:rPr>
              <a:t>Outsource device manufacturing</a:t>
            </a:r>
            <a:endParaRPr lang="en-US" sz="1400" dirty="0">
              <a:latin typeface="Garamond" panose="02020404030301010803" pitchFamily="18" charset="0"/>
            </a:endParaRPr>
          </a:p>
          <a:p>
            <a:pPr marL="285750" lvl="1" indent="-122238">
              <a:buFont typeface="Arial" panose="020B0604020202020204" pitchFamily="34" charset="0"/>
              <a:buChar char="•"/>
            </a:pPr>
            <a:endParaRPr lang="en-US" sz="1400" dirty="0">
              <a:latin typeface="Garamond" panose="02020404030301010803" pitchFamily="18" charset="0"/>
            </a:endParaRP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C00000"/>
                </a:solidFill>
                <a:latin typeface="Garamond" panose="02020404030301010803" pitchFamily="18" charset="0"/>
              </a:rPr>
              <a:t>Consider M&amp;A/Licensing Technology/Other Uses</a:t>
            </a:r>
          </a:p>
          <a:p>
            <a:pPr marL="292085" lvl="1" indent="-130168">
              <a:buSzPct val="750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rgbClr val="C00000"/>
                </a:solidFill>
                <a:latin typeface="Garamond" panose="02020404030301010803" pitchFamily="18" charset="0"/>
              </a:rPr>
              <a:t>Medical Device Companies</a:t>
            </a:r>
          </a:p>
          <a:p>
            <a:pPr marL="292085" lvl="1" indent="-130168">
              <a:buSzPct val="750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rgbClr val="C00000"/>
                </a:solidFill>
                <a:latin typeface="Garamond" panose="02020404030301010803" pitchFamily="18" charset="0"/>
              </a:rPr>
              <a:t>Industrial Applications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9689D9C-6BAD-4237-9A6B-DA527E9C9A9B}"/>
              </a:ext>
            </a:extLst>
          </p:cNvPr>
          <p:cNvCxnSpPr>
            <a:cxnSpLocks/>
          </p:cNvCxnSpPr>
          <p:nvPr/>
        </p:nvCxnSpPr>
        <p:spPr>
          <a:xfrm>
            <a:off x="1183155" y="968641"/>
            <a:ext cx="0" cy="3101896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CB50514D-2328-4F7A-978E-678F820B0358}"/>
              </a:ext>
            </a:extLst>
          </p:cNvPr>
          <p:cNvCxnSpPr>
            <a:cxnSpLocks/>
          </p:cNvCxnSpPr>
          <p:nvPr/>
        </p:nvCxnSpPr>
        <p:spPr>
          <a:xfrm>
            <a:off x="3866000" y="989477"/>
            <a:ext cx="0" cy="308106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D6E570AD-9E0F-4BC5-A429-9B4CB3850923}"/>
              </a:ext>
            </a:extLst>
          </p:cNvPr>
          <p:cNvCxnSpPr>
            <a:cxnSpLocks/>
          </p:cNvCxnSpPr>
          <p:nvPr/>
        </p:nvCxnSpPr>
        <p:spPr>
          <a:xfrm flipH="1">
            <a:off x="6557155" y="989477"/>
            <a:ext cx="6102" cy="3054324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Pentagon 14">
            <a:extLst>
              <a:ext uri="{FF2B5EF4-FFF2-40B4-BE49-F238E27FC236}">
                <a16:creationId xmlns="" xmlns:a16="http://schemas.microsoft.com/office/drawing/2014/main" id="{D71CA376-6096-453A-991A-F731358EF0EE}"/>
              </a:ext>
            </a:extLst>
          </p:cNvPr>
          <p:cNvSpPr/>
          <p:nvPr/>
        </p:nvSpPr>
        <p:spPr>
          <a:xfrm>
            <a:off x="3637400" y="3267969"/>
            <a:ext cx="457200" cy="182880"/>
          </a:xfrm>
          <a:prstGeom prst="homePlat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2</a:t>
            </a:r>
            <a:r>
              <a:rPr lang="en-US" sz="1200" b="1" dirty="0" smtClean="0">
                <a:solidFill>
                  <a:schemeClr val="bg1"/>
                </a:solidFill>
              </a:rPr>
              <a:t>Q23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="" xmlns:a16="http://schemas.microsoft.com/office/drawing/2014/main" id="{D7EC061A-E7A5-4E24-9950-05F8C8D4C7B7}"/>
              </a:ext>
            </a:extLst>
          </p:cNvPr>
          <p:cNvSpPr/>
          <p:nvPr/>
        </p:nvSpPr>
        <p:spPr>
          <a:xfrm>
            <a:off x="6328555" y="3267969"/>
            <a:ext cx="457200" cy="182880"/>
          </a:xfrm>
          <a:prstGeom prst="homePlat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2</a:t>
            </a:r>
            <a:r>
              <a:rPr lang="en-US" sz="1200" b="1" dirty="0" smtClean="0">
                <a:solidFill>
                  <a:schemeClr val="bg1"/>
                </a:solidFill>
              </a:rPr>
              <a:t>Q24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162BEE0-F957-4C40-AC0B-11A4B21D8A6B}"/>
              </a:ext>
            </a:extLst>
          </p:cNvPr>
          <p:cNvSpPr txBox="1"/>
          <p:nvPr/>
        </p:nvSpPr>
        <p:spPr>
          <a:xfrm>
            <a:off x="82470" y="2822906"/>
            <a:ext cx="11201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u="sng" dirty="0">
                <a:latin typeface="Garamond" panose="02020404030301010803" pitchFamily="18" charset="0"/>
              </a:rPr>
              <a:t>Timeline</a:t>
            </a:r>
            <a:r>
              <a:rPr lang="en-US" sz="1400" dirty="0">
                <a:latin typeface="Garamond" panose="02020404030301010803" pitchFamily="18" charset="0"/>
              </a:rPr>
              <a:t>: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2DE0C606-E715-42EE-84B1-D8CDC9792266}"/>
              </a:ext>
            </a:extLst>
          </p:cNvPr>
          <p:cNvCxnSpPr>
            <a:cxnSpLocks/>
          </p:cNvCxnSpPr>
          <p:nvPr/>
        </p:nvCxnSpPr>
        <p:spPr>
          <a:xfrm>
            <a:off x="1273075" y="3137460"/>
            <a:ext cx="2496367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F2EF19F8-756D-4065-9373-CEFC4D20C136}"/>
              </a:ext>
            </a:extLst>
          </p:cNvPr>
          <p:cNvCxnSpPr>
            <a:cxnSpLocks/>
          </p:cNvCxnSpPr>
          <p:nvPr/>
        </p:nvCxnSpPr>
        <p:spPr>
          <a:xfrm>
            <a:off x="3911063" y="3137460"/>
            <a:ext cx="2587569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09EC57C-5E7A-4544-8E2C-4BC33720CA61}"/>
              </a:ext>
            </a:extLst>
          </p:cNvPr>
          <p:cNvSpPr txBox="1"/>
          <p:nvPr/>
        </p:nvSpPr>
        <p:spPr>
          <a:xfrm>
            <a:off x="4895236" y="2800136"/>
            <a:ext cx="821711" cy="2186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</a:rPr>
              <a:t>12 months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11FC062C-58DF-4D2F-9195-7CD986FE6B8E}"/>
              </a:ext>
            </a:extLst>
          </p:cNvPr>
          <p:cNvCxnSpPr>
            <a:cxnSpLocks/>
          </p:cNvCxnSpPr>
          <p:nvPr/>
        </p:nvCxnSpPr>
        <p:spPr>
          <a:xfrm>
            <a:off x="6667228" y="3146834"/>
            <a:ext cx="2125084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261C01D-6EFD-466E-A921-F47ACE1620F5}"/>
              </a:ext>
            </a:extLst>
          </p:cNvPr>
          <p:cNvSpPr txBox="1"/>
          <p:nvPr/>
        </p:nvSpPr>
        <p:spPr>
          <a:xfrm>
            <a:off x="7332896" y="2818181"/>
            <a:ext cx="831033" cy="2154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</a:rPr>
              <a:t>2-3 years</a:t>
            </a:r>
          </a:p>
        </p:txBody>
      </p:sp>
      <p:sp>
        <p:nvSpPr>
          <p:cNvPr id="26" name="Arrow: Pentagon 25">
            <a:extLst>
              <a:ext uri="{FF2B5EF4-FFF2-40B4-BE49-F238E27FC236}">
                <a16:creationId xmlns="" xmlns:a16="http://schemas.microsoft.com/office/drawing/2014/main" id="{53C0EB00-CFB9-482C-A4D5-B253B147DC9D}"/>
              </a:ext>
            </a:extLst>
          </p:cNvPr>
          <p:cNvSpPr/>
          <p:nvPr/>
        </p:nvSpPr>
        <p:spPr>
          <a:xfrm>
            <a:off x="3637400" y="4118955"/>
            <a:ext cx="457200" cy="182880"/>
          </a:xfrm>
          <a:prstGeom prst="homePlat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$500K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3E006686-773B-43A0-9ED0-948F9D1C2108}"/>
              </a:ext>
            </a:extLst>
          </p:cNvPr>
          <p:cNvSpPr/>
          <p:nvPr/>
        </p:nvSpPr>
        <p:spPr>
          <a:xfrm>
            <a:off x="6032228" y="4134167"/>
            <a:ext cx="1066800" cy="167668"/>
          </a:xfrm>
          <a:prstGeom prst="homePlat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$1.8M - $2.5M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E2105D5-DBAD-4772-978A-ECB5D75611F3}"/>
              </a:ext>
            </a:extLst>
          </p:cNvPr>
          <p:cNvSpPr txBox="1"/>
          <p:nvPr/>
        </p:nvSpPr>
        <p:spPr>
          <a:xfrm>
            <a:off x="82469" y="3575556"/>
            <a:ext cx="11201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u="sng" dirty="0">
                <a:latin typeface="Garamond" panose="02020404030301010803" pitchFamily="18" charset="0"/>
              </a:rPr>
              <a:t>Funding</a:t>
            </a:r>
          </a:p>
          <a:p>
            <a:r>
              <a:rPr lang="en-US" sz="1400" b="1" u="sng" dirty="0">
                <a:latin typeface="Garamond" panose="02020404030301010803" pitchFamily="18" charset="0"/>
              </a:rPr>
              <a:t>Required</a:t>
            </a:r>
            <a:r>
              <a:rPr lang="en-US" sz="1400" dirty="0">
                <a:latin typeface="Garamond" panose="02020404030301010803" pitchFamily="18" charset="0"/>
              </a:rPr>
              <a:t>: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287EE975-FE87-4E8A-9EAF-1A958A814781}"/>
              </a:ext>
            </a:extLst>
          </p:cNvPr>
          <p:cNvCxnSpPr>
            <a:cxnSpLocks/>
          </p:cNvCxnSpPr>
          <p:nvPr/>
        </p:nvCxnSpPr>
        <p:spPr>
          <a:xfrm>
            <a:off x="1264388" y="3955530"/>
            <a:ext cx="250505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4AD6D828-293B-4CD4-B2FB-33F657775F11}"/>
              </a:ext>
            </a:extLst>
          </p:cNvPr>
          <p:cNvCxnSpPr>
            <a:cxnSpLocks/>
          </p:cNvCxnSpPr>
          <p:nvPr/>
        </p:nvCxnSpPr>
        <p:spPr>
          <a:xfrm>
            <a:off x="1264388" y="3878889"/>
            <a:ext cx="0" cy="18129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8CDCEAAE-C197-4A15-9AC8-0F1872DDC647}"/>
              </a:ext>
            </a:extLst>
          </p:cNvPr>
          <p:cNvCxnSpPr>
            <a:cxnSpLocks/>
          </p:cNvCxnSpPr>
          <p:nvPr/>
        </p:nvCxnSpPr>
        <p:spPr>
          <a:xfrm>
            <a:off x="3769442" y="3870931"/>
            <a:ext cx="0" cy="18129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568CF5C4-1EBA-4F4B-A6F4-544E24E4C023}"/>
              </a:ext>
            </a:extLst>
          </p:cNvPr>
          <p:cNvCxnSpPr>
            <a:cxnSpLocks/>
          </p:cNvCxnSpPr>
          <p:nvPr/>
        </p:nvCxnSpPr>
        <p:spPr>
          <a:xfrm>
            <a:off x="3952118" y="3981821"/>
            <a:ext cx="252776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BC928E43-ED36-4C47-AB44-CE8BB5885B9E}"/>
              </a:ext>
            </a:extLst>
          </p:cNvPr>
          <p:cNvCxnSpPr>
            <a:cxnSpLocks/>
          </p:cNvCxnSpPr>
          <p:nvPr/>
        </p:nvCxnSpPr>
        <p:spPr>
          <a:xfrm>
            <a:off x="3952118" y="3878889"/>
            <a:ext cx="0" cy="17521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2F59E6A0-3BF1-4B41-B2AC-DCDA6B2C8725}"/>
              </a:ext>
            </a:extLst>
          </p:cNvPr>
          <p:cNvCxnSpPr>
            <a:cxnSpLocks/>
          </p:cNvCxnSpPr>
          <p:nvPr/>
        </p:nvCxnSpPr>
        <p:spPr>
          <a:xfrm>
            <a:off x="6479878" y="3895319"/>
            <a:ext cx="0" cy="17521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16355728-ACEF-4E48-802B-7716455F8E21}"/>
              </a:ext>
            </a:extLst>
          </p:cNvPr>
          <p:cNvSpPr txBox="1"/>
          <p:nvPr/>
        </p:nvSpPr>
        <p:spPr>
          <a:xfrm>
            <a:off x="271015" y="4118955"/>
            <a:ext cx="96431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</a:rPr>
              <a:t>Cumulative: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="" xmlns:a16="http://schemas.microsoft.com/office/drawing/2014/main" id="{36E91918-1F1C-4583-AB65-F71816DCA4CE}"/>
              </a:ext>
            </a:extLst>
          </p:cNvPr>
          <p:cNvCxnSpPr>
            <a:cxnSpLocks/>
          </p:cNvCxnSpPr>
          <p:nvPr/>
        </p:nvCxnSpPr>
        <p:spPr>
          <a:xfrm>
            <a:off x="6667228" y="3969535"/>
            <a:ext cx="2125084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row: Pentagon 43">
            <a:extLst>
              <a:ext uri="{FF2B5EF4-FFF2-40B4-BE49-F238E27FC236}">
                <a16:creationId xmlns="" xmlns:a16="http://schemas.microsoft.com/office/drawing/2014/main" id="{8B3392FC-5CF4-4346-8751-B06FCC1CF506}"/>
              </a:ext>
            </a:extLst>
          </p:cNvPr>
          <p:cNvSpPr/>
          <p:nvPr/>
        </p:nvSpPr>
        <p:spPr>
          <a:xfrm>
            <a:off x="7824676" y="4121625"/>
            <a:ext cx="1100723" cy="180210"/>
          </a:xfrm>
          <a:prstGeom prst="homePlat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$3.8M </a:t>
            </a:r>
            <a:r>
              <a:rPr lang="en-US" sz="1200" b="1" dirty="0">
                <a:solidFill>
                  <a:schemeClr val="bg1"/>
                </a:solidFill>
              </a:rPr>
              <a:t>- </a:t>
            </a:r>
            <a:r>
              <a:rPr lang="en-US" sz="1200" b="1" dirty="0" smtClean="0">
                <a:solidFill>
                  <a:schemeClr val="bg1"/>
                </a:solidFill>
              </a:rPr>
              <a:t>$7.5M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CBFA3354-7AF7-4F68-A3EF-D81046947459}"/>
              </a:ext>
            </a:extLst>
          </p:cNvPr>
          <p:cNvSpPr txBox="1"/>
          <p:nvPr/>
        </p:nvSpPr>
        <p:spPr>
          <a:xfrm>
            <a:off x="130144" y="5430162"/>
            <a:ext cx="11201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u="sng" dirty="0">
                <a:latin typeface="Garamond" panose="02020404030301010803" pitchFamily="18" charset="0"/>
              </a:rPr>
              <a:t>Other Notables: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2E834F3A-E3D6-4384-B744-604274DF976C}"/>
              </a:ext>
            </a:extLst>
          </p:cNvPr>
          <p:cNvSpPr txBox="1"/>
          <p:nvPr/>
        </p:nvSpPr>
        <p:spPr>
          <a:xfrm>
            <a:off x="1222273" y="5552182"/>
            <a:ext cx="7570039" cy="861774"/>
          </a:xfrm>
          <a:prstGeom prst="rect">
            <a:avLst/>
          </a:prstGeom>
          <a:noFill/>
        </p:spPr>
        <p:txBody>
          <a:bodyPr wrap="square" lIns="0" tIns="0" rIns="0" bIns="0" numCol="2" rtlCol="0">
            <a:spAutoFit/>
          </a:bodyPr>
          <a:lstStyle/>
          <a:p>
            <a:pPr marL="292100" lvl="1" indent="-130175">
              <a:buSzPct val="75000"/>
              <a:buFont typeface="Courier New" panose="02070309020205020404" pitchFamily="49" charset="0"/>
              <a:buChar char="o"/>
            </a:pPr>
            <a:r>
              <a:rPr lang="en-US" sz="1400" dirty="0" smtClean="0">
                <a:latin typeface="Garamond" panose="02020404030301010803" pitchFamily="18" charset="0"/>
              </a:rPr>
              <a:t>Co-Founders </a:t>
            </a:r>
            <a:r>
              <a:rPr lang="en-US" sz="1400" dirty="0">
                <a:latin typeface="Garamond" panose="02020404030301010803" pitchFamily="18" charset="0"/>
              </a:rPr>
              <a:t>personal </a:t>
            </a:r>
            <a:r>
              <a:rPr lang="en-US" sz="1400" dirty="0" smtClean="0">
                <a:latin typeface="Garamond" panose="02020404030301010803" pitchFamily="18" charset="0"/>
              </a:rPr>
              <a:t>capital thru </a:t>
            </a:r>
            <a:r>
              <a:rPr lang="en-US" sz="1400" dirty="0" smtClean="0">
                <a:latin typeface="Garamond" panose="02020404030301010803" pitchFamily="18" charset="0"/>
              </a:rPr>
              <a:t>2022 (~$445K</a:t>
            </a:r>
            <a:r>
              <a:rPr lang="en-US" sz="1400" dirty="0" smtClean="0">
                <a:latin typeface="Garamond" panose="02020404030301010803" pitchFamily="18" charset="0"/>
              </a:rPr>
              <a:t>)</a:t>
            </a:r>
          </a:p>
          <a:p>
            <a:pPr marL="292100" lvl="1" indent="-130175">
              <a:buSzPct val="75000"/>
              <a:buFont typeface="Courier New" panose="02070309020205020404" pitchFamily="49" charset="0"/>
              <a:buChar char="o"/>
            </a:pPr>
            <a:r>
              <a:rPr lang="en-US" sz="1400" dirty="0" smtClean="0">
                <a:latin typeface="Garamond" panose="02020404030301010803" pitchFamily="18" charset="0"/>
              </a:rPr>
              <a:t>Rutgers Genesis Matching Grant - $40K</a:t>
            </a:r>
          </a:p>
          <a:p>
            <a:pPr marL="292100" lvl="1" indent="-130175">
              <a:buSzPct val="75000"/>
              <a:buFont typeface="Courier New" panose="02070309020205020404" pitchFamily="49" charset="0"/>
              <a:buChar char="o"/>
            </a:pPr>
            <a:endParaRPr lang="en-US" sz="1400" dirty="0" smtClean="0">
              <a:latin typeface="Garamond" panose="02020404030301010803" pitchFamily="18" charset="0"/>
            </a:endParaRPr>
          </a:p>
          <a:p>
            <a:pPr marL="292100" lvl="1" indent="-130175">
              <a:buSzPct val="75000"/>
              <a:buFont typeface="Courier New" panose="02070309020205020404" pitchFamily="49" charset="0"/>
              <a:buChar char="o"/>
            </a:pPr>
            <a:endParaRPr lang="en-US" sz="1400" dirty="0">
              <a:latin typeface="Garamond" panose="02020404030301010803" pitchFamily="18" charset="0"/>
            </a:endParaRPr>
          </a:p>
          <a:p>
            <a:pPr marL="292100" lvl="1" indent="-130175">
              <a:buSzPct val="75000"/>
              <a:buFont typeface="Courier New" panose="02070309020205020404" pitchFamily="49" charset="0"/>
              <a:buChar char="o"/>
            </a:pPr>
            <a:r>
              <a:rPr lang="en-US" sz="1400" dirty="0" smtClean="0">
                <a:latin typeface="Garamond" panose="02020404030301010803" pitchFamily="18" charset="0"/>
              </a:rPr>
              <a:t>Funding </a:t>
            </a:r>
            <a:r>
              <a:rPr lang="en-US" sz="1400" dirty="0" smtClean="0">
                <a:latin typeface="Garamond" panose="02020404030301010803" pitchFamily="18" charset="0"/>
              </a:rPr>
              <a:t>from Wills Eye Hospital - $92K</a:t>
            </a:r>
          </a:p>
          <a:p>
            <a:pPr marL="292100" lvl="1" indent="-130175">
              <a:buSzPct val="75000"/>
              <a:buFont typeface="Courier New" panose="02070309020205020404" pitchFamily="49" charset="0"/>
              <a:buChar char="o"/>
            </a:pPr>
            <a:r>
              <a:rPr lang="en-US" sz="1400" dirty="0" smtClean="0">
                <a:latin typeface="Garamond" panose="02020404030301010803" pitchFamily="18" charset="0"/>
              </a:rPr>
              <a:t>Sweat </a:t>
            </a:r>
            <a:r>
              <a:rPr lang="en-US" sz="1400" dirty="0" smtClean="0">
                <a:latin typeface="Garamond" panose="02020404030301010803" pitchFamily="18" charset="0"/>
              </a:rPr>
              <a:t>equity </a:t>
            </a:r>
            <a:endParaRPr lang="en-US" sz="1400" dirty="0">
              <a:latin typeface="Garamond" panose="02020404030301010803" pitchFamily="18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D7D275A7-0416-4B9F-AED4-41CCFB91AC78}"/>
              </a:ext>
            </a:extLst>
          </p:cNvPr>
          <p:cNvCxnSpPr>
            <a:cxnSpLocks/>
          </p:cNvCxnSpPr>
          <p:nvPr/>
        </p:nvCxnSpPr>
        <p:spPr>
          <a:xfrm>
            <a:off x="6667228" y="3883956"/>
            <a:ext cx="0" cy="18454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F3FA72E6-A1CC-4760-A680-0FFE209F3A35}"/>
              </a:ext>
            </a:extLst>
          </p:cNvPr>
          <p:cNvSpPr txBox="1"/>
          <p:nvPr/>
        </p:nvSpPr>
        <p:spPr>
          <a:xfrm>
            <a:off x="2102807" y="2803386"/>
            <a:ext cx="92063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</a:rPr>
              <a:t>6-12 months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4AEB3FCE-FF28-4A94-87EE-95180275C440}"/>
              </a:ext>
            </a:extLst>
          </p:cNvPr>
          <p:cNvSpPr txBox="1"/>
          <p:nvPr/>
        </p:nvSpPr>
        <p:spPr>
          <a:xfrm>
            <a:off x="1431210" y="4491803"/>
            <a:ext cx="220618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latin typeface="Garamond" panose="02020404030301010803" pitchFamily="18" charset="0"/>
              </a:rPr>
              <a:t>(Grants, SBIR </a:t>
            </a:r>
            <a:r>
              <a:rPr lang="en-US" sz="1400" dirty="0">
                <a:latin typeface="Garamond" panose="02020404030301010803" pitchFamily="18" charset="0"/>
              </a:rPr>
              <a:t>I,</a:t>
            </a:r>
          </a:p>
          <a:p>
            <a:pPr algn="ctr"/>
            <a:r>
              <a:rPr lang="en-US" sz="1400" dirty="0">
                <a:latin typeface="Garamond" panose="02020404030301010803" pitchFamily="18" charset="0"/>
              </a:rPr>
              <a:t>Angel/Seed)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210902F3-1CBB-472A-A00F-3F5AAD4A2B84}"/>
              </a:ext>
            </a:extLst>
          </p:cNvPr>
          <p:cNvSpPr txBox="1"/>
          <p:nvPr/>
        </p:nvSpPr>
        <p:spPr>
          <a:xfrm>
            <a:off x="4401253" y="4475699"/>
            <a:ext cx="17758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(SBIR II, Angel/Seed, Corporate Partnerships)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41C090DE-B2EB-4FC2-A4FB-AF8FD0A30F3A}"/>
              </a:ext>
            </a:extLst>
          </p:cNvPr>
          <p:cNvSpPr txBox="1"/>
          <p:nvPr/>
        </p:nvSpPr>
        <p:spPr>
          <a:xfrm>
            <a:off x="6887183" y="4475699"/>
            <a:ext cx="17369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(Angel, Venture Capital, Corporate Partnerships)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FA5A1D62-2752-4535-B57A-2733EDFF4F0B}"/>
              </a:ext>
            </a:extLst>
          </p:cNvPr>
          <p:cNvSpPr txBox="1"/>
          <p:nvPr/>
        </p:nvSpPr>
        <p:spPr>
          <a:xfrm>
            <a:off x="7332896" y="3576064"/>
            <a:ext cx="916159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</a:rPr>
              <a:t>$2M - $5M </a:t>
            </a:r>
          </a:p>
        </p:txBody>
      </p:sp>
      <p:sp>
        <p:nvSpPr>
          <p:cNvPr id="41" name="Arrow: Pentagon 40">
            <a:extLst>
              <a:ext uri="{FF2B5EF4-FFF2-40B4-BE49-F238E27FC236}">
                <a16:creationId xmlns="" xmlns:a16="http://schemas.microsoft.com/office/drawing/2014/main" id="{70DF2612-92AC-4D34-8183-0B637AE8D9ED}"/>
              </a:ext>
            </a:extLst>
          </p:cNvPr>
          <p:cNvSpPr/>
          <p:nvPr/>
        </p:nvSpPr>
        <p:spPr>
          <a:xfrm>
            <a:off x="8468199" y="3260018"/>
            <a:ext cx="457200" cy="182880"/>
          </a:xfrm>
          <a:prstGeom prst="homePlat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2027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0EA41F2B-1F65-4EBE-9867-4FFD7C6A17E7}"/>
              </a:ext>
            </a:extLst>
          </p:cNvPr>
          <p:cNvSpPr txBox="1"/>
          <p:nvPr/>
        </p:nvSpPr>
        <p:spPr>
          <a:xfrm>
            <a:off x="2214096" y="3576579"/>
            <a:ext cx="54565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latin typeface="Garamond" panose="02020404030301010803" pitchFamily="18" charset="0"/>
              </a:rPr>
              <a:t>$</a:t>
            </a:r>
            <a:r>
              <a:rPr lang="en-US" sz="1400" b="1" dirty="0" smtClean="0">
                <a:latin typeface="Garamond" panose="02020404030301010803" pitchFamily="18" charset="0"/>
              </a:rPr>
              <a:t>500K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EA41F2B-1F65-4EBE-9867-4FFD7C6A17E7}"/>
              </a:ext>
            </a:extLst>
          </p:cNvPr>
          <p:cNvSpPr txBox="1"/>
          <p:nvPr/>
        </p:nvSpPr>
        <p:spPr>
          <a:xfrm>
            <a:off x="4724400" y="3577966"/>
            <a:ext cx="91440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latin typeface="Garamond" panose="02020404030301010803" pitchFamily="18" charset="0"/>
              </a:rPr>
              <a:t>$</a:t>
            </a:r>
            <a:r>
              <a:rPr lang="en-US" sz="1400" b="1" dirty="0" smtClean="0">
                <a:latin typeface="Garamond" panose="02020404030301010803" pitchFamily="18" charset="0"/>
              </a:rPr>
              <a:t>1.3M -$2M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42783" y="5181600"/>
            <a:ext cx="26484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b="1" dirty="0">
                <a:latin typeface="Garamond" panose="02020404030301010803" pitchFamily="18" charset="0"/>
              </a:rPr>
              <a:t>Cumulative Funding To-Date: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4" y="6090791"/>
            <a:ext cx="62865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37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9BF515C-8FA5-451A-BAF7-38EF5E023CE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4445" y="345440"/>
            <a:ext cx="8375680" cy="43180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Unmet Market </a:t>
            </a:r>
            <a:r>
              <a:rPr lang="en-US" dirty="0" smtClean="0"/>
              <a:t>Need - </a:t>
            </a:r>
            <a:r>
              <a:rPr lang="en-US" dirty="0"/>
              <a:t>D</a:t>
            </a:r>
            <a:r>
              <a:rPr lang="en-US" dirty="0" smtClean="0"/>
              <a:t>ermatology</a:t>
            </a:r>
            <a:endParaRPr lang="en-US" dirty="0">
              <a:cs typeface="Garamond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="" xmlns:a16="http://schemas.microsoft.com/office/drawing/2014/main" id="{ECC83F4B-D896-4FE0-9761-AC7E1B6670AC}"/>
              </a:ext>
            </a:extLst>
          </p:cNvPr>
          <p:cNvSpPr txBox="1"/>
          <p:nvPr/>
        </p:nvSpPr>
        <p:spPr>
          <a:xfrm>
            <a:off x="914400" y="1021049"/>
            <a:ext cx="8223915" cy="5227351"/>
          </a:xfrm>
          <a:prstGeom prst="rect">
            <a:avLst/>
          </a:prstGeom>
          <a:noFill/>
        </p:spPr>
        <p:txBody>
          <a:bodyPr wrap="square" lIns="101877" tIns="50938" rIns="101877" bIns="50938" rtlCol="0">
            <a:spAutoFit/>
          </a:bodyPr>
          <a:lstStyle>
            <a:defPPr>
              <a:defRPr lang="en-US"/>
            </a:defPPr>
            <a:lvl1pPr marL="0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412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1520" lvl="1" indent="-285736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b="1" u="sng" dirty="0">
                <a:latin typeface="Garamond" panose="02020404030301010803" pitchFamily="18" charset="0"/>
                <a:cs typeface="Garamond"/>
              </a:rPr>
              <a:t>Skin Cancer Most Common form of Cancer</a:t>
            </a:r>
          </a:p>
          <a:p>
            <a:pPr marL="109728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latin typeface="Garamond" panose="02020404030301010803" pitchFamily="18" charset="0"/>
                <a:cs typeface="Garamond"/>
              </a:rPr>
              <a:t>5M skin cancers annually</a:t>
            </a:r>
            <a:r>
              <a:rPr lang="en-US" sz="1600" dirty="0">
                <a:latin typeface="Garamond" panose="02020404030301010803" pitchFamily="18" charset="0"/>
                <a:cs typeface="Garamond"/>
              </a:rPr>
              <a:t>; </a:t>
            </a:r>
            <a:r>
              <a:rPr lang="en-US" sz="1600" b="1" dirty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25M by 2050 </a:t>
            </a:r>
          </a:p>
          <a:p>
            <a:pPr marL="109728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latin typeface="Garamond" panose="02020404030301010803" pitchFamily="18" charset="0"/>
                <a:cs typeface="Arial" panose="020B0604020202020204" pitchFamily="34" charset="0"/>
              </a:rPr>
              <a:t>1 in 5 Americans by age 70</a:t>
            </a:r>
            <a:r>
              <a:rPr lang="en-US" sz="16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 marL="109728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latin typeface="Garamond" panose="02020404030301010803" pitchFamily="18" charset="0"/>
                <a:cs typeface="Arial" panose="020B0604020202020204" pitchFamily="34" charset="0"/>
              </a:rPr>
              <a:t>41% increase </a:t>
            </a:r>
            <a:r>
              <a:rPr lang="en-US" sz="1600" b="1" dirty="0" smtClean="0">
                <a:latin typeface="Garamond" panose="02020404030301010803" pitchFamily="18" charset="0"/>
                <a:cs typeface="Arial" panose="020B0604020202020204" pitchFamily="34" charset="0"/>
              </a:rPr>
              <a:t>in probability of </a:t>
            </a:r>
            <a:r>
              <a:rPr lang="en-US" sz="1600" b="1" dirty="0">
                <a:latin typeface="Garamond" panose="02020404030301010803" pitchFamily="18" charset="0"/>
                <a:cs typeface="Arial" panose="020B0604020202020204" pitchFamily="34" charset="0"/>
              </a:rPr>
              <a:t>dying from </a:t>
            </a:r>
            <a:r>
              <a:rPr lang="en-US" sz="1600" b="1" dirty="0" smtClean="0">
                <a:latin typeface="Garamond" panose="02020404030301010803" pitchFamily="18" charset="0"/>
                <a:cs typeface="Arial" panose="020B0604020202020204" pitchFamily="34" charset="0"/>
              </a:rPr>
              <a:t>Melanoma if treatment is delayed</a:t>
            </a:r>
            <a:endParaRPr lang="en-US" sz="1600" b="1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109728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b="1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73152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b="1" u="sng" dirty="0">
                <a:latin typeface="Garamond" panose="02020404030301010803" pitchFamily="18" charset="0"/>
                <a:cs typeface="Garamond"/>
              </a:rPr>
              <a:t>Current Methods Imprecise and Inefficient </a:t>
            </a:r>
            <a:endParaRPr lang="en-US" sz="1800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109728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Garamond" panose="02020404030301010803" pitchFamily="18" charset="0"/>
                <a:cs typeface="Garamond"/>
              </a:rPr>
              <a:t>6-12 </a:t>
            </a:r>
            <a:r>
              <a:rPr lang="en-US" sz="1600" b="1" dirty="0">
                <a:latin typeface="Garamond" panose="02020404030301010803" pitchFamily="18" charset="0"/>
                <a:cs typeface="Garamond"/>
              </a:rPr>
              <a:t>months’ </a:t>
            </a:r>
            <a:r>
              <a:rPr lang="en-US" sz="1600" b="1" dirty="0" smtClean="0">
                <a:latin typeface="Garamond" panose="02020404030301010803" pitchFamily="18" charset="0"/>
                <a:cs typeface="Garamond"/>
              </a:rPr>
              <a:t>wait for an appointment with a dermatologist</a:t>
            </a:r>
            <a:endParaRPr lang="en-US" sz="1600" dirty="0">
              <a:latin typeface="Garamond" panose="02020404030301010803" pitchFamily="18" charset="0"/>
            </a:endParaRPr>
          </a:p>
          <a:p>
            <a:pPr marL="109728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55</a:t>
            </a:r>
            <a:r>
              <a:rPr lang="en-US" sz="1600" b="1" dirty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% of all biopsies are </a:t>
            </a:r>
            <a:r>
              <a:rPr lang="en-US" sz="1600" b="1" dirty="0" smtClean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benign and thus may not be necessary</a:t>
            </a:r>
            <a:endParaRPr lang="en-US" sz="1600" dirty="0">
              <a:solidFill>
                <a:srgbClr val="C00000"/>
              </a:solidFill>
              <a:latin typeface="Garamond" panose="02020404030301010803" pitchFamily="18" charset="0"/>
              <a:cs typeface="Garamond"/>
            </a:endParaRPr>
          </a:p>
          <a:p>
            <a:pPr marL="109728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latin typeface="Garamond" panose="02020404030301010803" pitchFamily="18" charset="0"/>
                <a:cs typeface="Garamond"/>
              </a:rPr>
              <a:t>Mohs Surgery cuts - average </a:t>
            </a:r>
            <a:r>
              <a:rPr lang="en-US" sz="1600" b="1" dirty="0" smtClean="0">
                <a:latin typeface="Garamond" panose="02020404030301010803" pitchFamily="18" charset="0"/>
                <a:cs typeface="Garamond"/>
              </a:rPr>
              <a:t>1.74 cuts, average ranges from 1.09 – 4.11</a:t>
            </a:r>
            <a:endParaRPr lang="en-US" sz="1600" b="1" dirty="0">
              <a:solidFill>
                <a:srgbClr val="C00000"/>
              </a:solidFill>
              <a:latin typeface="Garamond" panose="02020404030301010803" pitchFamily="18" charset="0"/>
              <a:cs typeface="Garamond"/>
            </a:endParaRPr>
          </a:p>
          <a:p>
            <a:pPr marL="109728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b="1" dirty="0">
              <a:latin typeface="Garamond" panose="02020404030301010803" pitchFamily="18" charset="0"/>
              <a:cs typeface="Garamond"/>
            </a:endParaRPr>
          </a:p>
          <a:p>
            <a:pPr marL="73152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b="1" u="sng" dirty="0">
                <a:latin typeface="Garamond" panose="02020404030301010803" pitchFamily="18" charset="0"/>
                <a:cs typeface="Garamond"/>
              </a:rPr>
              <a:t>Attempts to Solve Problem</a:t>
            </a:r>
          </a:p>
          <a:p>
            <a:pPr marL="109728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600% increase in Mohs surgeons</a:t>
            </a:r>
            <a:r>
              <a:rPr lang="en-US" sz="1600" b="1" dirty="0">
                <a:latin typeface="Garamond" panose="02020404030301010803" pitchFamily="18" charset="0"/>
                <a:cs typeface="Garamond"/>
              </a:rPr>
              <a:t> over the past 10 years</a:t>
            </a:r>
            <a:r>
              <a:rPr lang="en-US" sz="1600" dirty="0">
                <a:latin typeface="Garamond" panose="02020404030301010803" pitchFamily="18" charset="0"/>
                <a:cs typeface="Garamond"/>
              </a:rPr>
              <a:t> </a:t>
            </a:r>
          </a:p>
          <a:p>
            <a:pPr marL="109728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b="1" u="sng" dirty="0">
              <a:solidFill>
                <a:srgbClr val="FF0000"/>
              </a:solidFill>
              <a:latin typeface="Garamond" panose="02020404030301010803" pitchFamily="18" charset="0"/>
              <a:cs typeface="Garamond"/>
            </a:endParaRPr>
          </a:p>
          <a:p>
            <a:pPr marL="976263" lvl="2" indent="-285736">
              <a:buFont typeface="Wingdings" panose="05000000000000000000" pitchFamily="2" charset="2"/>
              <a:buChar char="§"/>
            </a:pPr>
            <a:endParaRPr lang="en-US" sz="800" b="1" dirty="0">
              <a:latin typeface="Garamond" panose="02020404030301010803" pitchFamily="18" charset="0"/>
              <a:cs typeface="Garamond"/>
            </a:endParaRPr>
          </a:p>
          <a:p>
            <a:pPr marL="1005840" lvl="1" indent="-285750">
              <a:buFont typeface="Courier New" panose="02070309020205020404" pitchFamily="49" charset="0"/>
              <a:buChar char="o"/>
            </a:pPr>
            <a:endParaRPr lang="en-US" sz="1800" b="1" dirty="0">
              <a:latin typeface="Garamond" panose="02020404030301010803" pitchFamily="18" charset="0"/>
              <a:cs typeface="Garamond"/>
            </a:endParaRPr>
          </a:p>
          <a:p>
            <a:pPr marL="344469" lvl="1" algn="ctr">
              <a:spcBef>
                <a:spcPts val="600"/>
              </a:spcBef>
            </a:pPr>
            <a:endParaRPr lang="en-US" sz="2400" b="1" u="sng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184825" y="5243209"/>
            <a:ext cx="8618706" cy="646331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4488" lvl="1" algn="ctr">
              <a:spcBef>
                <a:spcPts val="600"/>
              </a:spcBef>
            </a:pPr>
            <a:r>
              <a:rPr lang="en-US" b="1" u="sng" dirty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Significantly greater demand for skin lesion diagnoses and treatment than there are Dermatologists/Mohs Surgeons</a:t>
            </a:r>
            <a:endParaRPr lang="en-US" sz="800" dirty="0">
              <a:solidFill>
                <a:srgbClr val="C00000"/>
              </a:solidFill>
              <a:latin typeface="Garamond" panose="02020404030301010803" pitchFamily="18" charset="0"/>
              <a:cs typeface="Garamond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25" y="6080125"/>
            <a:ext cx="628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04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0">
            <a:extLst>
              <a:ext uri="{FF2B5EF4-FFF2-40B4-BE49-F238E27FC236}">
                <a16:creationId xmlns:a16="http://schemas.microsoft.com/office/drawing/2014/main" xmlns="" id="{ECC83F4B-D896-4FE0-9761-AC7E1B6670AC}"/>
              </a:ext>
            </a:extLst>
          </p:cNvPr>
          <p:cNvSpPr txBox="1"/>
          <p:nvPr/>
        </p:nvSpPr>
        <p:spPr>
          <a:xfrm>
            <a:off x="261370" y="838200"/>
            <a:ext cx="8621260" cy="5335079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>
            <a:defPPr>
              <a:defRPr lang="en-US"/>
            </a:defPPr>
            <a:lvl1pPr marL="0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412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Garamond" panose="02020404030301010803" pitchFamily="18" charset="0"/>
                <a:cs typeface="Garamond"/>
              </a:rPr>
              <a:t>Experienced Team</a:t>
            </a:r>
          </a:p>
          <a:p>
            <a:endParaRPr lang="en-US" sz="1000" b="1" dirty="0">
              <a:latin typeface="Garamond" panose="02020404030301010803" pitchFamily="18" charset="0"/>
              <a:cs typeface="Garamon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Garamond" panose="02020404030301010803" pitchFamily="18" charset="0"/>
                <a:cs typeface="Garamond"/>
              </a:rPr>
              <a:t>Disruptive New Testing Methodology – </a:t>
            </a:r>
            <a:r>
              <a:rPr lang="en-US" sz="2200" b="1" i="1" u="sng" dirty="0">
                <a:solidFill>
                  <a:schemeClr val="accent1"/>
                </a:solidFill>
                <a:latin typeface="Garamond" panose="02020404030301010803" pitchFamily="18" charset="0"/>
                <a:cs typeface="Garamond"/>
              </a:rPr>
              <a:t>Breakthrough Device Designation </a:t>
            </a:r>
            <a:r>
              <a:rPr lang="en-US" sz="2200" b="1" i="1" u="sng" dirty="0">
                <a:latin typeface="Garamond" panose="02020404030301010803" pitchFamily="18" charset="0"/>
                <a:cs typeface="Garamond"/>
              </a:rPr>
              <a:t>for </a:t>
            </a:r>
            <a:r>
              <a:rPr lang="en-US" sz="2200" b="1" i="1" u="sng" dirty="0" smtClean="0">
                <a:latin typeface="Garamond" panose="02020404030301010803" pitchFamily="18" charset="0"/>
                <a:cs typeface="Garamond"/>
              </a:rPr>
              <a:t>Dermatological </a:t>
            </a:r>
            <a:r>
              <a:rPr lang="en-US" sz="2200" b="1" i="1" u="sng" dirty="0">
                <a:latin typeface="Garamond" panose="02020404030301010803" pitchFamily="18" charset="0"/>
                <a:cs typeface="Garamond"/>
              </a:rPr>
              <a:t>Indications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1" dirty="0">
              <a:latin typeface="Garamond" panose="02020404030301010803" pitchFamily="18" charset="0"/>
              <a:cs typeface="Garamon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Garamond" panose="02020404030301010803" pitchFamily="18" charset="0"/>
                <a:cs typeface="Garamond"/>
              </a:rPr>
              <a:t>Recent Grant Recipient – Rutgers Genesis </a:t>
            </a:r>
            <a:r>
              <a:rPr lang="en-US" sz="2200" b="1" dirty="0" smtClean="0">
                <a:latin typeface="Garamond" panose="02020404030301010803" pitchFamily="18" charset="0"/>
                <a:cs typeface="Garamond"/>
              </a:rPr>
              <a:t>Matching Grant</a:t>
            </a:r>
            <a:endParaRPr lang="en-US" sz="1400" b="1" dirty="0">
              <a:latin typeface="Garamond" panose="02020404030301010803" pitchFamily="18" charset="0"/>
              <a:cs typeface="Garamond"/>
            </a:endParaRPr>
          </a:p>
          <a:p>
            <a:endParaRPr lang="en-US" sz="1000" b="1" dirty="0">
              <a:latin typeface="Garamond" panose="02020404030301010803" pitchFamily="18" charset="0"/>
              <a:cs typeface="Garamon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Garamond" panose="02020404030301010803" pitchFamily="18" charset="0"/>
                <a:cs typeface="Garamond"/>
              </a:rPr>
              <a:t>Funding from Wills Eye Hospital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1" dirty="0">
              <a:latin typeface="Garamond" panose="02020404030301010803" pitchFamily="18" charset="0"/>
              <a:cs typeface="Garamon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Garamond" panose="02020404030301010803" pitchFamily="18" charset="0"/>
                <a:cs typeface="Garamond"/>
              </a:rPr>
              <a:t>Identified Large and Growing Initial Target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1" dirty="0">
              <a:latin typeface="Garamond" panose="02020404030301010803" pitchFamily="18" charset="0"/>
              <a:cs typeface="Garamon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Garamond" panose="02020404030301010803" pitchFamily="18" charset="0"/>
                <a:cs typeface="Garamond"/>
              </a:rPr>
              <a:t>Platform Technology with </a:t>
            </a:r>
            <a:r>
              <a:rPr lang="en-US" sz="2200" b="1" u="sng" dirty="0">
                <a:latin typeface="Garamond" panose="02020404030301010803" pitchFamily="18" charset="0"/>
                <a:cs typeface="Garamond"/>
              </a:rPr>
              <a:t>Significant</a:t>
            </a:r>
            <a:r>
              <a:rPr lang="en-US" sz="2200" b="1" dirty="0">
                <a:latin typeface="Garamond" panose="02020404030301010803" pitchFamily="18" charset="0"/>
                <a:cs typeface="Garamond"/>
              </a:rPr>
              <a:t> Future Opportunities</a:t>
            </a:r>
          </a:p>
          <a:p>
            <a:pPr marL="795162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Garamond" panose="02020404030301010803" pitchFamily="18" charset="0"/>
                <a:cs typeface="Garamond"/>
              </a:rPr>
              <a:t>Medical </a:t>
            </a:r>
            <a:r>
              <a:rPr lang="en-US" sz="1600" b="1" dirty="0">
                <a:latin typeface="Garamond" panose="02020404030301010803" pitchFamily="18" charset="0"/>
                <a:cs typeface="Garamond"/>
              </a:rPr>
              <a:t>Applications – Dermatology, Ophthalmology, Breast Cancer Detection, Aesthetic/Cosmetic Dermatology, Orthopedics, Neurology and Vascular </a:t>
            </a:r>
            <a:r>
              <a:rPr lang="en-US" sz="1600" b="1" dirty="0" smtClean="0">
                <a:latin typeface="Garamond" panose="02020404030301010803" pitchFamily="18" charset="0"/>
                <a:cs typeface="Garamond"/>
              </a:rPr>
              <a:t>Surgery</a:t>
            </a:r>
          </a:p>
          <a:p>
            <a:pPr marL="795162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Garamond" panose="02020404030301010803" pitchFamily="18" charset="0"/>
                <a:cs typeface="Garamond"/>
              </a:rPr>
              <a:t>4</a:t>
            </a:r>
            <a:r>
              <a:rPr lang="en-US" sz="1600" b="1" dirty="0" smtClean="0">
                <a:latin typeface="Garamond" panose="02020404030301010803" pitchFamily="18" charset="0"/>
                <a:cs typeface="Garamond"/>
              </a:rPr>
              <a:t>5% of all global deaths associated with tissue/organ fibrosis – large amounts of fibrosis seen with x-ray, MRI, ultrasound, biopsy. We can detect small amounts of fibrosis and coupled with ultrasound can detect fibrosis in deeper tissue</a:t>
            </a:r>
            <a:endParaRPr lang="en-US" sz="1600" b="1" dirty="0">
              <a:latin typeface="Garamond" panose="02020404030301010803" pitchFamily="18" charset="0"/>
              <a:cs typeface="Garamond"/>
            </a:endParaRPr>
          </a:p>
          <a:p>
            <a:pPr marL="795162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Garamond" panose="02020404030301010803" pitchFamily="18" charset="0"/>
                <a:cs typeface="Garamond"/>
              </a:rPr>
              <a:t>Industrial Applications</a:t>
            </a:r>
          </a:p>
          <a:p>
            <a:pPr marL="795162" lvl="1" indent="-285750">
              <a:buFont typeface="Arial" panose="020B0604020202020204" pitchFamily="34" charset="0"/>
              <a:buChar char="•"/>
            </a:pPr>
            <a:endParaRPr lang="en-US" sz="1000" b="1" dirty="0">
              <a:latin typeface="Garamond" panose="02020404030301010803" pitchFamily="18" charset="0"/>
              <a:cs typeface="Garamon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Garamond" panose="02020404030301010803" pitchFamily="18" charset="0"/>
                <a:cs typeface="Garamond"/>
              </a:rPr>
              <a:t>Licensing Opportunities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61663" y="386834"/>
            <a:ext cx="214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Why OptoVibronex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25" y="6080125"/>
            <a:ext cx="628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52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7700" y="2393749"/>
            <a:ext cx="7886700" cy="57805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smtClean="0"/>
              <a:t>THANK YOU!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286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7700" y="2393749"/>
            <a:ext cx="7886700" cy="57805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smtClean="0"/>
              <a:t>APPENDIX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876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293731"/>
              </p:ext>
            </p:extLst>
          </p:nvPr>
        </p:nvGraphicFramePr>
        <p:xfrm>
          <a:off x="838200" y="1676400"/>
          <a:ext cx="70866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/>
                <a:gridCol w="2057400"/>
                <a:gridCol w="182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Entity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Current % Ownership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Future % Ownership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Lisa Lutz Silver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46%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Fred Silver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Rutgers University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Andrew</a:t>
                      </a:r>
                      <a:r>
                        <a:rPr lang="en-US" baseline="0" dirty="0" smtClean="0"/>
                        <a:t> Shales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Employee Future Ownership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algn="ctr"/>
            <a:r>
              <a:rPr lang="en-US" dirty="0" smtClean="0"/>
              <a:t>CAP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524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152400" y="345439"/>
            <a:ext cx="8839199" cy="431801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3200" dirty="0"/>
              <a:t>Normal Skin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4400"/>
            <a:ext cx="5108389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87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244444" y="345439"/>
            <a:ext cx="8670955" cy="431801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3200" dirty="0"/>
              <a:t>Nodular Basal Cell Carcinoma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47" y="1066800"/>
            <a:ext cx="4971753" cy="501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29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3200" dirty="0"/>
              <a:t>Superficial BCC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46149"/>
            <a:ext cx="5257800" cy="525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61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244444" y="345439"/>
            <a:ext cx="8670955" cy="431801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3200" dirty="0"/>
              <a:t>Actinic Keratosis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14400"/>
            <a:ext cx="5410200" cy="533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70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244444" y="345439"/>
            <a:ext cx="8747155" cy="431801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3200" dirty="0"/>
              <a:t>Squamous Cell Carcinoma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118" y="946150"/>
            <a:ext cx="4920682" cy="508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51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244444" y="345439"/>
            <a:ext cx="8670955" cy="431801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3200" dirty="0"/>
              <a:t>Melanoma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203" y="946149"/>
            <a:ext cx="5054997" cy="52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5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9BF515C-8FA5-451A-BAF7-38EF5E023CE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4445" y="345440"/>
            <a:ext cx="8375680" cy="43180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Unmet Market </a:t>
            </a:r>
            <a:r>
              <a:rPr lang="en-US" dirty="0" smtClean="0"/>
              <a:t>Need - Ophthalmology</a:t>
            </a:r>
            <a:endParaRPr lang="en-US" dirty="0">
              <a:cs typeface="Garamond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="" xmlns:a16="http://schemas.microsoft.com/office/drawing/2014/main" id="{ECC83F4B-D896-4FE0-9761-AC7E1B6670AC}"/>
              </a:ext>
            </a:extLst>
          </p:cNvPr>
          <p:cNvSpPr txBox="1"/>
          <p:nvPr/>
        </p:nvSpPr>
        <p:spPr>
          <a:xfrm>
            <a:off x="0" y="963215"/>
            <a:ext cx="8782050" cy="4904185"/>
          </a:xfrm>
          <a:prstGeom prst="rect">
            <a:avLst/>
          </a:prstGeom>
          <a:noFill/>
        </p:spPr>
        <p:txBody>
          <a:bodyPr wrap="square" lIns="101877" tIns="50938" rIns="101877" bIns="50938" rtlCol="0">
            <a:spAutoFit/>
          </a:bodyPr>
          <a:lstStyle>
            <a:defPPr>
              <a:defRPr lang="en-US"/>
            </a:defPPr>
            <a:lvl1pPr marL="0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412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1520" lvl="1" indent="-285736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b="1" u="sng" dirty="0" smtClean="0">
                <a:latin typeface="Garamond" panose="02020404030301010803" pitchFamily="18" charset="0"/>
                <a:cs typeface="Garamond"/>
              </a:rPr>
              <a:t>The Number of Ophthalmologists Decreasing Year to Year – </a:t>
            </a:r>
            <a:r>
              <a:rPr lang="en-US" sz="1800" dirty="0">
                <a:latin typeface="Garamond" panose="02020404030301010803" pitchFamily="18" charset="0"/>
              </a:rPr>
              <a:t> </a:t>
            </a:r>
            <a:r>
              <a:rPr lang="en-US" sz="1800" b="1" dirty="0" smtClean="0">
                <a:latin typeface="Garamond" panose="02020404030301010803" pitchFamily="18" charset="0"/>
              </a:rPr>
              <a:t>American </a:t>
            </a:r>
            <a:r>
              <a:rPr lang="en-US" sz="1800" b="1" dirty="0">
                <a:latin typeface="Garamond" panose="02020404030301010803" pitchFamily="18" charset="0"/>
              </a:rPr>
              <a:t>Association of Medical Colleges (AAMC) estimates a shortage of </a:t>
            </a:r>
            <a:r>
              <a:rPr lang="en-US" sz="1800" b="1" dirty="0" smtClean="0">
                <a:latin typeface="Garamond" panose="02020404030301010803" pitchFamily="18" charset="0"/>
              </a:rPr>
              <a:t>approximately 6,000 ophthalmology </a:t>
            </a:r>
            <a:r>
              <a:rPr lang="en-US" sz="1800" b="1" dirty="0">
                <a:latin typeface="Garamond" panose="02020404030301010803" pitchFamily="18" charset="0"/>
              </a:rPr>
              <a:t>providers in </a:t>
            </a:r>
            <a:r>
              <a:rPr lang="en-US" sz="1800" b="1" dirty="0" smtClean="0">
                <a:latin typeface="Garamond" panose="02020404030301010803" pitchFamily="18" charset="0"/>
              </a:rPr>
              <a:t>2025</a:t>
            </a:r>
          </a:p>
          <a:p>
            <a:pPr marL="731520" lvl="1" indent="-285736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sz="1200" b="1" u="sng" dirty="0" smtClean="0">
              <a:latin typeface="Garamond" panose="02020404030301010803" pitchFamily="18" charset="0"/>
              <a:cs typeface="Garamond"/>
            </a:endParaRPr>
          </a:p>
          <a:p>
            <a:pPr marL="731520" lvl="1" indent="-285736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b="1" dirty="0">
                <a:latin typeface="Garamond" panose="02020404030301010803" pitchFamily="18" charset="0"/>
                <a:cs typeface="Garamond"/>
              </a:rPr>
              <a:t>The </a:t>
            </a:r>
            <a:r>
              <a:rPr lang="en-US" sz="1800" b="1" dirty="0" smtClean="0">
                <a:latin typeface="Garamond" panose="02020404030301010803" pitchFamily="18" charset="0"/>
                <a:cs typeface="Garamond"/>
              </a:rPr>
              <a:t>Magnitude </a:t>
            </a:r>
            <a:r>
              <a:rPr lang="en-US" sz="1800" b="1" dirty="0">
                <a:latin typeface="Garamond" panose="02020404030301010803" pitchFamily="18" charset="0"/>
                <a:cs typeface="Garamond"/>
              </a:rPr>
              <a:t>and </a:t>
            </a:r>
            <a:r>
              <a:rPr lang="en-US" sz="1800" b="1" dirty="0" smtClean="0">
                <a:latin typeface="Garamond" panose="02020404030301010803" pitchFamily="18" charset="0"/>
                <a:cs typeface="Garamond"/>
              </a:rPr>
              <a:t>Frequency </a:t>
            </a:r>
            <a:r>
              <a:rPr lang="en-US" sz="1800" b="1" dirty="0">
                <a:latin typeface="Garamond" panose="02020404030301010803" pitchFamily="18" charset="0"/>
                <a:cs typeface="Garamond"/>
              </a:rPr>
              <a:t>of </a:t>
            </a:r>
            <a:r>
              <a:rPr lang="en-US" sz="1800" b="1" dirty="0" smtClean="0">
                <a:latin typeface="Garamond" panose="02020404030301010803" pitchFamily="18" charset="0"/>
                <a:cs typeface="Garamond"/>
              </a:rPr>
              <a:t>Numerous Eye Conditions </a:t>
            </a:r>
            <a:r>
              <a:rPr lang="en-US" sz="1800" b="1" dirty="0">
                <a:latin typeface="Garamond" panose="02020404030301010803" pitchFamily="18" charset="0"/>
                <a:cs typeface="Garamond"/>
              </a:rPr>
              <a:t>is </a:t>
            </a:r>
            <a:r>
              <a:rPr lang="en-US" sz="1800" b="1" dirty="0" smtClean="0">
                <a:latin typeface="Garamond" panose="02020404030301010803" pitchFamily="18" charset="0"/>
                <a:cs typeface="Garamond"/>
              </a:rPr>
              <a:t>Increasing</a:t>
            </a:r>
            <a:endParaRPr lang="en-US" sz="1600" b="1" dirty="0" smtClean="0">
              <a:latin typeface="Garamond" panose="02020404030301010803" pitchFamily="18" charset="0"/>
              <a:cs typeface="Garamond"/>
            </a:endParaRPr>
          </a:p>
          <a:p>
            <a:pPr marL="1606692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Garamond" panose="02020404030301010803" pitchFamily="18" charset="0"/>
                <a:cs typeface="Garamond"/>
              </a:rPr>
              <a:t>Keratoconus (1982 1 in 1,835; 2020 1 in 750; some populations 1 in 84) </a:t>
            </a:r>
          </a:p>
          <a:p>
            <a:pPr marL="1606692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Garamond" panose="02020404030301010803" pitchFamily="18" charset="0"/>
                <a:cs typeface="Garamond"/>
              </a:rPr>
              <a:t>Myopia (2010 - 34% of North America population; 2050 - projected 58%, some population segments 80-90%)</a:t>
            </a:r>
          </a:p>
          <a:p>
            <a:pPr marL="1606692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Garamond" panose="02020404030301010803" pitchFamily="18" charset="0"/>
                <a:cs typeface="Garamond"/>
              </a:rPr>
              <a:t>Glaucoma – 3 million Americans and the second leading cause of blindness</a:t>
            </a:r>
            <a:endParaRPr lang="en-US" sz="1600" b="1" dirty="0">
              <a:latin typeface="Garamond" panose="02020404030301010803" pitchFamily="18" charset="0"/>
              <a:cs typeface="Garamond"/>
            </a:endParaRPr>
          </a:p>
          <a:p>
            <a:pPr marL="109728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Garamond" panose="02020404030301010803" pitchFamily="18" charset="0"/>
                <a:cs typeface="Garamond"/>
              </a:rPr>
              <a:t>M</a:t>
            </a:r>
            <a:r>
              <a:rPr lang="en-US" sz="1600" b="1" dirty="0" smtClean="0">
                <a:latin typeface="Garamond" panose="02020404030301010803" pitchFamily="18" charset="0"/>
              </a:rPr>
              <a:t>any </a:t>
            </a:r>
            <a:r>
              <a:rPr lang="en-US" sz="1600" b="1" dirty="0">
                <a:latin typeface="Garamond" panose="02020404030301010803" pitchFamily="18" charset="0"/>
              </a:rPr>
              <a:t>ocular diseases </a:t>
            </a:r>
            <a:r>
              <a:rPr lang="en-US" sz="1600" b="1" dirty="0" smtClean="0">
                <a:latin typeface="Garamond" panose="02020404030301010803" pitchFamily="18" charset="0"/>
              </a:rPr>
              <a:t>require </a:t>
            </a:r>
            <a:r>
              <a:rPr lang="en-US" sz="1600" b="1" dirty="0">
                <a:latin typeface="Garamond" panose="02020404030301010803" pitchFamily="18" charset="0"/>
              </a:rPr>
              <a:t>surgery </a:t>
            </a:r>
            <a:r>
              <a:rPr lang="en-US" sz="1600" b="1" dirty="0" smtClean="0">
                <a:latin typeface="Garamond" panose="02020404030301010803" pitchFamily="18" charset="0"/>
              </a:rPr>
              <a:t>and/or </a:t>
            </a:r>
            <a:r>
              <a:rPr lang="en-US" sz="1600" b="1" dirty="0">
                <a:latin typeface="Garamond" panose="02020404030301010803" pitchFamily="18" charset="0"/>
              </a:rPr>
              <a:t>the use of therapeutic or experimental drugs for </a:t>
            </a:r>
            <a:r>
              <a:rPr lang="en-US" sz="1600" b="1" dirty="0" smtClean="0">
                <a:latin typeface="Garamond" panose="02020404030301010803" pitchFamily="18" charset="0"/>
              </a:rPr>
              <a:t>treatment - </a:t>
            </a:r>
            <a:r>
              <a:rPr lang="en-US" sz="1600" b="1" dirty="0">
                <a:latin typeface="Garamond" panose="02020404030301010803" pitchFamily="18" charset="0"/>
              </a:rPr>
              <a:t>which can only be performed by ophthalmologists who are </a:t>
            </a:r>
            <a:r>
              <a:rPr lang="en-US" sz="1600" b="1" dirty="0" smtClean="0">
                <a:latin typeface="Garamond" panose="02020404030301010803" pitchFamily="18" charset="0"/>
              </a:rPr>
              <a:t>MDs</a:t>
            </a:r>
            <a:endParaRPr lang="en-US" sz="1600" b="1" dirty="0" smtClean="0">
              <a:latin typeface="Garamond" panose="02020404030301010803" pitchFamily="18" charset="0"/>
              <a:cs typeface="Garamond"/>
            </a:endParaRPr>
          </a:p>
          <a:p>
            <a:pPr marL="445770">
              <a:spcBef>
                <a:spcPts val="600"/>
              </a:spcBef>
            </a:pPr>
            <a:endParaRPr lang="en-US" sz="1200" b="1" u="sng" dirty="0">
              <a:latin typeface="Garamond" panose="02020404030301010803" pitchFamily="18" charset="0"/>
              <a:cs typeface="Garamond"/>
            </a:endParaRPr>
          </a:p>
          <a:p>
            <a:pPr marL="73152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b="1" u="sng" dirty="0" smtClean="0">
                <a:latin typeface="Garamond" panose="02020404030301010803" pitchFamily="18" charset="0"/>
                <a:cs typeface="Arial" panose="020B0604020202020204" pitchFamily="34" charset="0"/>
              </a:rPr>
              <a:t>No Quantifiable Methods to Differentiate Normal Ocular Anatomy from Ocular Disease Progression</a:t>
            </a:r>
          </a:p>
          <a:p>
            <a:pPr marL="73152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sz="1200" b="1" u="sng" dirty="0" smtClean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73152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b="1" u="sng" dirty="0" smtClean="0">
                <a:latin typeface="Garamond" panose="02020404030301010803" pitchFamily="18" charset="0"/>
                <a:cs typeface="Arial" panose="020B0604020202020204" pitchFamily="34" charset="0"/>
              </a:rPr>
              <a:t>No Quantifiable Methods to Track the Progress of New Treatments </a:t>
            </a:r>
            <a:endParaRPr lang="en-US" sz="2400" b="1" u="sng" dirty="0">
              <a:latin typeface="Garamond" panose="02020404030301010803" pitchFamily="18" charset="0"/>
              <a:cs typeface="Garamond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25" y="6035676"/>
            <a:ext cx="634325" cy="71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75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12"/>
          <a:stretch/>
        </p:blipFill>
        <p:spPr bwMode="auto">
          <a:xfrm>
            <a:off x="609600" y="990600"/>
            <a:ext cx="375567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56356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Corneal Applications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08" y="3505200"/>
            <a:ext cx="8427492" cy="266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2" y="914400"/>
            <a:ext cx="33099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37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915400" cy="56356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Keratoconus Cornea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5029200" cy="298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4" t="48098" r="22988" b="4279"/>
          <a:stretch/>
        </p:blipFill>
        <p:spPr bwMode="auto">
          <a:xfrm>
            <a:off x="5486400" y="914400"/>
            <a:ext cx="301752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96" t="13592" r="9696" b="38314"/>
          <a:stretch/>
        </p:blipFill>
        <p:spPr bwMode="auto">
          <a:xfrm>
            <a:off x="609600" y="914400"/>
            <a:ext cx="676028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039" y="3019331"/>
            <a:ext cx="4452111" cy="2505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66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219200"/>
            <a:ext cx="78867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Continue Skin Cancer Clinicals with Second Site for FDA 510K </a:t>
            </a:r>
            <a:r>
              <a:rPr lang="en-US" sz="2200"/>
              <a:t>Approval Since Breakthrough </a:t>
            </a:r>
            <a:r>
              <a:rPr lang="en-US" sz="2200" dirty="0"/>
              <a:t>Device Designation Received July 2022.</a:t>
            </a:r>
          </a:p>
          <a:p>
            <a:r>
              <a:rPr lang="en-US" sz="2200" dirty="0"/>
              <a:t>Use Machine Learning Techniques to Diagnose Melanoma</a:t>
            </a:r>
          </a:p>
          <a:p>
            <a:r>
              <a:rPr lang="en-US" sz="2200" dirty="0"/>
              <a:t>Submit NIH Grant Application to Continue Dermatological Validation of VOCT Approach</a:t>
            </a:r>
          </a:p>
          <a:p>
            <a:r>
              <a:rPr lang="en-US" sz="2200" dirty="0"/>
              <a:t>Develop the Vibrational OptoScope to be used to Clinically Diagnose and Evaluate Treatments for Invasive Cancers</a:t>
            </a:r>
          </a:p>
          <a:p>
            <a:r>
              <a:rPr lang="en-US" sz="2200" dirty="0"/>
              <a:t>Utilize Machine Learning Techniques to Enhance the Usability of the Vibrational OptoScope in all Application Areas</a:t>
            </a:r>
          </a:p>
          <a:p>
            <a:r>
              <a:rPr lang="en-US" sz="2200" dirty="0"/>
              <a:t>Continue Work with Wills Eye Hospital on Eye Diseases such as Keratoconus, Myopia, Glaucoma, etc.</a:t>
            </a:r>
          </a:p>
          <a:p>
            <a:r>
              <a:rPr lang="en-US" sz="2200" dirty="0"/>
              <a:t>Submit NIH Grant Application to Continue Research on the use of VOCT to Diagnose Eye Disease and Track the Effectiveness of Disease Treatments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244444" y="381000"/>
            <a:ext cx="8747155" cy="431801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3200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189676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BF515C-8FA5-451A-BAF7-38EF5E023CE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algn="ctr"/>
            <a:r>
              <a:rPr lang="en-US" dirty="0"/>
              <a:t>Management Team / Key Advisors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E14A6B9-9BA5-4981-8E66-FECC3E23B3E4}"/>
              </a:ext>
            </a:extLst>
          </p:cNvPr>
          <p:cNvSpPr txBox="1"/>
          <p:nvPr/>
        </p:nvSpPr>
        <p:spPr>
          <a:xfrm>
            <a:off x="371904" y="2133600"/>
            <a:ext cx="33984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latin typeface="Garamond" panose="02020404030301010803" pitchFamily="18" charset="0"/>
              </a:rPr>
              <a:t>Clinical Advisors</a:t>
            </a:r>
            <a:endParaRPr lang="en-US" sz="1200" dirty="0">
              <a:latin typeface="Garamond" panose="02020404030301010803" pitchFamily="18" charset="0"/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200" b="1" dirty="0">
                <a:latin typeface="Garamond" panose="02020404030301010803" pitchFamily="18" charset="0"/>
              </a:rPr>
              <a:t>Dom Benedetto, MD </a:t>
            </a:r>
            <a:r>
              <a:rPr lang="en-US" sz="1200" i="1" dirty="0">
                <a:latin typeface="Garamond" panose="02020404030301010803" pitchFamily="18" charset="0"/>
              </a:rPr>
              <a:t>(Ophthalmologist)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200" b="1" dirty="0">
                <a:latin typeface="Garamond" panose="02020404030301010803" pitchFamily="18" charset="0"/>
              </a:rPr>
              <a:t>Hari </a:t>
            </a:r>
            <a:r>
              <a:rPr lang="en-US" sz="1200" b="1" dirty="0" err="1">
                <a:latin typeface="Garamond" panose="02020404030301010803" pitchFamily="18" charset="0"/>
              </a:rPr>
              <a:t>Nadiminti</a:t>
            </a:r>
            <a:r>
              <a:rPr lang="en-US" sz="1200" b="1" dirty="0">
                <a:latin typeface="Garamond" panose="02020404030301010803" pitchFamily="18" charset="0"/>
              </a:rPr>
              <a:t>, </a:t>
            </a:r>
            <a:r>
              <a:rPr lang="en-US" sz="1200" b="1" dirty="0" smtClean="0">
                <a:latin typeface="Garamond" panose="02020404030301010803" pitchFamily="18" charset="0"/>
              </a:rPr>
              <a:t>MD </a:t>
            </a:r>
            <a:r>
              <a:rPr lang="en-US" sz="1200" i="1" dirty="0">
                <a:latin typeface="Garamond" panose="02020404030301010803" pitchFamily="18" charset="0"/>
              </a:rPr>
              <a:t>(Dermatologist – Summit Health – New Jersey)</a:t>
            </a:r>
            <a:endParaRPr lang="en-US" sz="1200" b="1" dirty="0">
              <a:latin typeface="Garamond" panose="02020404030301010803" pitchFamily="18" charset="0"/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200" b="1" dirty="0">
                <a:latin typeface="Garamond" panose="02020404030301010803" pitchFamily="18" charset="0"/>
              </a:rPr>
              <a:t>Ian Odell, MD, PhD </a:t>
            </a:r>
            <a:r>
              <a:rPr lang="en-US" sz="1200" i="1" dirty="0">
                <a:latin typeface="Garamond" panose="02020404030301010803" pitchFamily="18" charset="0"/>
              </a:rPr>
              <a:t>(Dermatologist - Yale New Haven Hospital)</a:t>
            </a:r>
            <a:endParaRPr lang="en-US" sz="1200" b="1" dirty="0">
              <a:latin typeface="Garamond" panose="02020404030301010803" pitchFamily="18" charset="0"/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200" b="1" dirty="0">
                <a:latin typeface="Garamond" panose="02020404030301010803" pitchFamily="18" charset="0"/>
              </a:rPr>
              <a:t>Jose Pulido, MD, MS, MBA, </a:t>
            </a:r>
            <a:r>
              <a:rPr lang="en-US" sz="1200" b="1" dirty="0" smtClean="0">
                <a:latin typeface="Garamond" panose="02020404030301010803" pitchFamily="18" charset="0"/>
              </a:rPr>
              <a:t>MPH</a:t>
            </a:r>
            <a:r>
              <a:rPr lang="en-US" sz="1200" dirty="0" smtClean="0"/>
              <a:t> </a:t>
            </a:r>
            <a:r>
              <a:rPr lang="en-US" sz="1200" i="1" dirty="0">
                <a:latin typeface="Garamond" panose="02020404030301010803" pitchFamily="18" charset="0"/>
              </a:rPr>
              <a:t>(Wills Eye Hospital – Director Translational Medicine</a:t>
            </a:r>
            <a:r>
              <a:rPr lang="en-US" sz="1200" i="1" dirty="0" smtClean="0">
                <a:latin typeface="Garamond" panose="02020404030301010803" pitchFamily="18" charset="0"/>
              </a:rPr>
              <a:t>)</a:t>
            </a:r>
            <a:endParaRPr lang="en-US" sz="1200" b="1" dirty="0" smtClean="0">
              <a:latin typeface="Garamond" panose="020204040303010108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smtClean="0">
                <a:latin typeface="Garamond" panose="02020404030301010803" pitchFamily="18" charset="0"/>
              </a:rPr>
              <a:t>James </a:t>
            </a:r>
            <a:r>
              <a:rPr lang="en-US" sz="1200" b="1" dirty="0" err="1">
                <a:latin typeface="Garamond" panose="02020404030301010803" pitchFamily="18" charset="0"/>
              </a:rPr>
              <a:t>Grichnik</a:t>
            </a:r>
            <a:r>
              <a:rPr lang="en-US" sz="1200" b="1" dirty="0">
                <a:latin typeface="Garamond" panose="02020404030301010803" pitchFamily="18" charset="0"/>
              </a:rPr>
              <a:t>, </a:t>
            </a:r>
            <a:r>
              <a:rPr lang="en-US" sz="1200" b="1" dirty="0" smtClean="0">
                <a:latin typeface="Garamond" panose="02020404030301010803" pitchFamily="18" charset="0"/>
              </a:rPr>
              <a:t>MD, PhD (</a:t>
            </a:r>
            <a:r>
              <a:rPr lang="en-US" sz="1200" dirty="0" smtClean="0">
                <a:latin typeface="Garamond" panose="02020404030301010803" pitchFamily="18" charset="0"/>
              </a:rPr>
              <a:t>Professor </a:t>
            </a:r>
            <a:r>
              <a:rPr lang="en-US" sz="1200" dirty="0">
                <a:latin typeface="Garamond" panose="02020404030301010803" pitchFamily="18" charset="0"/>
              </a:rPr>
              <a:t>and Chairman, Department of Dermatology &amp; Cutaneous Surgery at University of South </a:t>
            </a:r>
            <a:r>
              <a:rPr lang="en-US" sz="1200" dirty="0" smtClean="0">
                <a:latin typeface="Garamond" panose="02020404030301010803" pitchFamily="18" charset="0"/>
              </a:rPr>
              <a:t>Florida)</a:t>
            </a:r>
            <a:endParaRPr lang="en-US" sz="1200" i="1" dirty="0">
              <a:latin typeface="Garamond" panose="02020404030301010803" pitchFamily="18" charset="0"/>
            </a:endParaRPr>
          </a:p>
        </p:txBody>
      </p:sp>
      <p:pic>
        <p:nvPicPr>
          <p:cNvPr id="1030" name="Picture 6" descr="No Name">
            <a:extLst>
              <a:ext uri="{FF2B5EF4-FFF2-40B4-BE49-F238E27FC236}">
                <a16:creationId xmlns:a16="http://schemas.microsoft.com/office/drawing/2014/main" xmlns="" id="{59A8E211-57A9-41D8-99EB-F3CB9EA7145A}"/>
              </a:ext>
            </a:extLst>
          </p:cNvPr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8" y="491855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DD8466C-C5A8-4149-9F4A-879D8BA128C4}"/>
              </a:ext>
            </a:extLst>
          </p:cNvPr>
          <p:cNvSpPr txBox="1"/>
          <p:nvPr/>
        </p:nvSpPr>
        <p:spPr>
          <a:xfrm>
            <a:off x="5409128" y="921603"/>
            <a:ext cx="3398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200" b="1" dirty="0" smtClean="0">
                <a:latin typeface="Garamond" panose="02020404030301010803" pitchFamily="18" charset="0"/>
              </a:rPr>
              <a:t>Fred </a:t>
            </a:r>
            <a:r>
              <a:rPr lang="en-US" sz="1200" b="1" dirty="0">
                <a:latin typeface="Garamond" panose="02020404030301010803" pitchFamily="18" charset="0"/>
              </a:rPr>
              <a:t>Silver, </a:t>
            </a:r>
            <a:r>
              <a:rPr lang="en-US" sz="1200" b="1" dirty="0" smtClean="0">
                <a:latin typeface="Garamond" panose="02020404030301010803" pitchFamily="18" charset="0"/>
              </a:rPr>
              <a:t>PhD </a:t>
            </a:r>
            <a:r>
              <a:rPr lang="en-US" sz="1200" dirty="0" smtClean="0">
                <a:latin typeface="Garamond" panose="02020404030301010803" pitchFamily="18" charset="0"/>
              </a:rPr>
              <a:t>(42% ownership</a:t>
            </a:r>
            <a:r>
              <a:rPr lang="en-US" sz="1200" b="1" dirty="0" smtClean="0">
                <a:latin typeface="Garamond" panose="02020404030301010803" pitchFamily="18" charset="0"/>
              </a:rPr>
              <a:t>)</a:t>
            </a:r>
            <a:endParaRPr lang="en-US" sz="1200" b="1" dirty="0">
              <a:latin typeface="Garamond" panose="02020404030301010803" pitchFamily="18" charset="0"/>
            </a:endParaRPr>
          </a:p>
          <a:p>
            <a:pPr lvl="1" indent="-182880">
              <a:buFont typeface="Wingdings" panose="05000000000000000000" pitchFamily="2" charset="2"/>
              <a:buChar char="§"/>
            </a:pPr>
            <a:r>
              <a:rPr lang="en-US" sz="1200" dirty="0">
                <a:latin typeface="Garamond" panose="02020404030301010803" pitchFamily="18" charset="0"/>
              </a:rPr>
              <a:t>Professor of Pathology at Robert Wood </a:t>
            </a:r>
            <a:r>
              <a:rPr lang="en-US" sz="1200" dirty="0" smtClean="0">
                <a:latin typeface="Garamond" panose="02020404030301010803" pitchFamily="18" charset="0"/>
              </a:rPr>
              <a:t>Johnson </a:t>
            </a:r>
            <a:r>
              <a:rPr lang="en-US" sz="1200" dirty="0">
                <a:latin typeface="Garamond" panose="02020404030301010803" pitchFamily="18" charset="0"/>
              </a:rPr>
              <a:t>Medical School</a:t>
            </a:r>
          </a:p>
          <a:p>
            <a:pPr lvl="1" indent="-182880">
              <a:buFont typeface="Wingdings" panose="05000000000000000000" pitchFamily="2" charset="2"/>
              <a:buChar char="§"/>
            </a:pPr>
            <a:r>
              <a:rPr lang="en-US" sz="1200" b="1" u="sng" dirty="0" smtClean="0">
                <a:latin typeface="Garamond" panose="02020404030301010803" pitchFamily="18" charset="0"/>
              </a:rPr>
              <a:t>Co-Founder</a:t>
            </a:r>
            <a:r>
              <a:rPr lang="en-US" sz="1200" dirty="0" smtClean="0">
                <a:latin typeface="Garamond" panose="02020404030301010803" pitchFamily="18" charset="0"/>
              </a:rPr>
              <a:t> - Chief </a:t>
            </a:r>
            <a:r>
              <a:rPr lang="en-US" sz="1200" dirty="0">
                <a:latin typeface="Garamond" panose="02020404030301010803" pitchFamily="18" charset="0"/>
              </a:rPr>
              <a:t>Technology </a:t>
            </a:r>
            <a:r>
              <a:rPr lang="en-US" sz="1200" dirty="0" smtClean="0">
                <a:latin typeface="Garamond" panose="02020404030301010803" pitchFamily="18" charset="0"/>
              </a:rPr>
              <a:t>Officer</a:t>
            </a:r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5D6B071-DEBE-4F69-A01E-AF71ACA370A4}"/>
              </a:ext>
            </a:extLst>
          </p:cNvPr>
          <p:cNvSpPr/>
          <p:nvPr/>
        </p:nvSpPr>
        <p:spPr>
          <a:xfrm>
            <a:off x="5334000" y="921603"/>
            <a:ext cx="3657600" cy="1516797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412798" y="1652826"/>
            <a:ext cx="38836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u="sng" dirty="0">
                <a:latin typeface="Garamond" panose="02020404030301010803" pitchFamily="18" charset="0"/>
              </a:rPr>
              <a:t>Scientific Expertise</a:t>
            </a:r>
          </a:p>
          <a:p>
            <a:pPr lvl="1" indent="-182880">
              <a:buFont typeface="Wingdings" panose="05000000000000000000" pitchFamily="2" charset="2"/>
              <a:buChar char="§"/>
            </a:pPr>
            <a:r>
              <a:rPr lang="en-US" sz="1200" dirty="0">
                <a:latin typeface="Garamond" panose="02020404030301010803" pitchFamily="18" charset="0"/>
              </a:rPr>
              <a:t>Ph.D. from MIT</a:t>
            </a:r>
          </a:p>
          <a:p>
            <a:pPr lvl="1" indent="-182880">
              <a:buFont typeface="Wingdings" panose="05000000000000000000" pitchFamily="2" charset="2"/>
              <a:buChar char="§"/>
            </a:pPr>
            <a:r>
              <a:rPr lang="en-US" sz="1200" dirty="0">
                <a:latin typeface="Garamond" panose="02020404030301010803" pitchFamily="18" charset="0"/>
              </a:rPr>
              <a:t>Entrepreneur / Small business owner (30+ years)</a:t>
            </a:r>
          </a:p>
          <a:p>
            <a:pPr lvl="1" indent="-182880">
              <a:buFont typeface="Wingdings" panose="05000000000000000000" pitchFamily="2" charset="2"/>
              <a:buChar char="§"/>
            </a:pPr>
            <a:r>
              <a:rPr lang="en-US" sz="1200" dirty="0">
                <a:latin typeface="Garamond" panose="02020404030301010803" pitchFamily="18" charset="0"/>
              </a:rPr>
              <a:t>20+ patents; published </a:t>
            </a:r>
            <a:r>
              <a:rPr lang="en-US" sz="1200" dirty="0" smtClean="0">
                <a:latin typeface="Garamond" panose="02020404030301010803" pitchFamily="18" charset="0"/>
              </a:rPr>
              <a:t>220</a:t>
            </a:r>
            <a:r>
              <a:rPr lang="en-US" sz="1200" dirty="0">
                <a:latin typeface="Garamond" panose="02020404030301010803" pitchFamily="18" charset="0"/>
              </a:rPr>
              <a:t>+ papers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DEF58D5-C53B-42AE-8C26-E3B48CF96A9F}"/>
              </a:ext>
            </a:extLst>
          </p:cNvPr>
          <p:cNvSpPr/>
          <p:nvPr/>
        </p:nvSpPr>
        <p:spPr>
          <a:xfrm>
            <a:off x="5273559" y="2578894"/>
            <a:ext cx="339840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u="sng" dirty="0">
                <a:latin typeface="Garamond" panose="02020404030301010803" pitchFamily="18" charset="0"/>
              </a:rPr>
              <a:t>Clinical Expertise</a:t>
            </a:r>
          </a:p>
          <a:p>
            <a:pPr lvl="1" indent="-182880"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Garamond" panose="02020404030301010803" pitchFamily="18" charset="0"/>
              </a:rPr>
              <a:t>Dermatology</a:t>
            </a:r>
            <a:endParaRPr lang="en-US" sz="1200" dirty="0">
              <a:latin typeface="Garamond" panose="02020404030301010803" pitchFamily="18" charset="0"/>
            </a:endParaRPr>
          </a:p>
          <a:p>
            <a:pPr lvl="1" indent="-182880"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Garamond" panose="02020404030301010803" pitchFamily="18" charset="0"/>
              </a:rPr>
              <a:t>Ophthalmology</a:t>
            </a:r>
            <a:endParaRPr lang="en-US" sz="1200" dirty="0">
              <a:latin typeface="Garamond" panose="02020404030301010803" pitchFamily="18" charset="0"/>
            </a:endParaRPr>
          </a:p>
          <a:p>
            <a:pPr lvl="1" indent="-182880"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Garamond" panose="02020404030301010803" pitchFamily="18" charset="0"/>
              </a:rPr>
              <a:t>Mohs Surgery</a:t>
            </a:r>
            <a:endParaRPr lang="en-US" sz="1200" dirty="0">
              <a:latin typeface="Garamond" panose="02020404030301010803" pitchFamily="18" charset="0"/>
            </a:endParaRPr>
          </a:p>
          <a:p>
            <a:pPr lvl="1" indent="-182880">
              <a:buFont typeface="Wingdings" panose="05000000000000000000" pitchFamily="2" charset="2"/>
              <a:buChar char="§"/>
            </a:pPr>
            <a:r>
              <a:rPr lang="en-US" sz="1200" dirty="0">
                <a:latin typeface="Garamond" panose="02020404030301010803" pitchFamily="18" charset="0"/>
              </a:rPr>
              <a:t>Extensive microsurgical experiences and research publications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B25ACC5-4900-470C-B4E9-7A7E9688119B}"/>
              </a:ext>
            </a:extLst>
          </p:cNvPr>
          <p:cNvSpPr/>
          <p:nvPr/>
        </p:nvSpPr>
        <p:spPr>
          <a:xfrm>
            <a:off x="381000" y="4886980"/>
            <a:ext cx="32886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u="sng" dirty="0">
                <a:latin typeface="Garamond" panose="02020404030301010803" pitchFamily="18" charset="0"/>
              </a:rPr>
              <a:t>Regulatory Consultant</a:t>
            </a:r>
            <a:endParaRPr lang="en-US" sz="12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latin typeface="Garamond" panose="02020404030301010803" pitchFamily="18" charset="0"/>
              </a:rPr>
              <a:t>Susan Alpert, MD, PhD.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4AD8099B-7DB8-4E68-89D0-C2E17ED1C627}"/>
              </a:ext>
            </a:extLst>
          </p:cNvPr>
          <p:cNvSpPr/>
          <p:nvPr/>
        </p:nvSpPr>
        <p:spPr>
          <a:xfrm>
            <a:off x="5273559" y="4876800"/>
            <a:ext cx="3556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u="sng" dirty="0">
                <a:latin typeface="Garamond" panose="02020404030301010803" pitchFamily="18" charset="0"/>
              </a:rPr>
              <a:t>Regulatory Expertise</a:t>
            </a:r>
          </a:p>
          <a:p>
            <a:pPr lvl="1" indent="-182880">
              <a:buFont typeface="Wingdings" panose="05000000000000000000" pitchFamily="2" charset="2"/>
              <a:buChar char="§"/>
            </a:pPr>
            <a:r>
              <a:rPr lang="en-US" sz="1200" dirty="0">
                <a:latin typeface="Garamond" panose="02020404030301010803" pitchFamily="18" charset="0"/>
              </a:rPr>
              <a:t>Former Director of Device Evaluation for FDA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3049F4EF-7CF8-4458-8199-F8F484C6FE6B}"/>
              </a:ext>
            </a:extLst>
          </p:cNvPr>
          <p:cNvSpPr/>
          <p:nvPr/>
        </p:nvSpPr>
        <p:spPr>
          <a:xfrm>
            <a:off x="231199" y="1013383"/>
            <a:ext cx="3370723" cy="106680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CD6AA24A-7151-45AD-A48A-B33FB40B93F2}"/>
              </a:ext>
            </a:extLst>
          </p:cNvPr>
          <p:cNvSpPr/>
          <p:nvPr/>
        </p:nvSpPr>
        <p:spPr>
          <a:xfrm>
            <a:off x="228600" y="990600"/>
            <a:ext cx="32886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1" indent="-182880">
              <a:buFont typeface="Arial" panose="020B0604020202020204" pitchFamily="34" charset="0"/>
              <a:buChar char="•"/>
            </a:pPr>
            <a:r>
              <a:rPr lang="en-US" sz="1200" b="1" dirty="0" smtClean="0">
                <a:latin typeface="Garamond" panose="02020404030301010803" pitchFamily="18" charset="0"/>
              </a:rPr>
              <a:t>Lisa </a:t>
            </a:r>
            <a:r>
              <a:rPr lang="en-US" sz="1200" b="1" dirty="0">
                <a:latin typeface="Garamond" panose="02020404030301010803" pitchFamily="18" charset="0"/>
              </a:rPr>
              <a:t>Lutz </a:t>
            </a:r>
            <a:r>
              <a:rPr lang="en-US" sz="1200" b="1" dirty="0" smtClean="0">
                <a:latin typeface="Garamond" panose="02020404030301010803" pitchFamily="18" charset="0"/>
              </a:rPr>
              <a:t>Silver </a:t>
            </a:r>
            <a:r>
              <a:rPr lang="en-US" sz="1200" dirty="0">
                <a:latin typeface="Garamond" panose="02020404030301010803" pitchFamily="18" charset="0"/>
              </a:rPr>
              <a:t>(51% ownership)</a:t>
            </a:r>
          </a:p>
          <a:p>
            <a:pPr lvl="1" indent="-182880">
              <a:buFont typeface="Wingdings" panose="05000000000000000000" pitchFamily="2" charset="2"/>
              <a:buChar char="§"/>
            </a:pPr>
            <a:r>
              <a:rPr lang="en-US" sz="1200" b="1" u="sng" dirty="0" smtClean="0">
                <a:latin typeface="Garamond" panose="02020404030301010803" pitchFamily="18" charset="0"/>
              </a:rPr>
              <a:t>Co-Founder </a:t>
            </a:r>
            <a:r>
              <a:rPr lang="en-US" sz="1200" dirty="0" smtClean="0">
                <a:latin typeface="Garamond" panose="02020404030301010803" pitchFamily="18" charset="0"/>
              </a:rPr>
              <a:t>– President</a:t>
            </a:r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3936BDC4-034B-4253-A3F1-72C44C8A5B3C}"/>
              </a:ext>
            </a:extLst>
          </p:cNvPr>
          <p:cNvSpPr/>
          <p:nvPr/>
        </p:nvSpPr>
        <p:spPr>
          <a:xfrm>
            <a:off x="231199" y="1411069"/>
            <a:ext cx="388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u="sng" dirty="0">
                <a:latin typeface="Garamond" panose="02020404030301010803" pitchFamily="18" charset="0"/>
              </a:rPr>
              <a:t>Business Expertise</a:t>
            </a:r>
          </a:p>
          <a:p>
            <a:pPr lvl="1" indent="-182880">
              <a:buFont typeface="Wingdings" panose="05000000000000000000" pitchFamily="2" charset="2"/>
              <a:buChar char="§"/>
            </a:pPr>
            <a:r>
              <a:rPr lang="en-US" sz="1200" dirty="0">
                <a:latin typeface="Garamond" panose="02020404030301010803" pitchFamily="18" charset="0"/>
              </a:rPr>
              <a:t>Prior: Sales Executive at IBM (25+ years)</a:t>
            </a:r>
          </a:p>
          <a:p>
            <a:pPr lvl="1" indent="-182880"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Garamond" panose="02020404030301010803" pitchFamily="18" charset="0"/>
              </a:rPr>
              <a:t>Entrepreneur/Small </a:t>
            </a:r>
            <a:r>
              <a:rPr lang="en-US" sz="1200" dirty="0">
                <a:latin typeface="Garamond" panose="02020404030301010803" pitchFamily="18" charset="0"/>
              </a:rPr>
              <a:t>business owner (10+ years)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9999"/>
          <a:stretch/>
        </p:blipFill>
        <p:spPr bwMode="auto">
          <a:xfrm>
            <a:off x="3762923" y="2133600"/>
            <a:ext cx="631394" cy="86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" r="3231" b="4968"/>
          <a:stretch/>
        </p:blipFill>
        <p:spPr bwMode="auto">
          <a:xfrm>
            <a:off x="3750107" y="3048000"/>
            <a:ext cx="664975" cy="83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516" y="5194673"/>
            <a:ext cx="589566" cy="88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t="1660" r="19127" b="29588"/>
          <a:stretch/>
        </p:blipFill>
        <p:spPr bwMode="auto">
          <a:xfrm>
            <a:off x="4394317" y="845790"/>
            <a:ext cx="822960" cy="100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7" r="14716" b="28889"/>
          <a:stretch/>
        </p:blipFill>
        <p:spPr bwMode="auto">
          <a:xfrm>
            <a:off x="3662797" y="850870"/>
            <a:ext cx="731520" cy="100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8" t="8012" r="14778" b="16696"/>
          <a:stretch/>
        </p:blipFill>
        <p:spPr bwMode="auto">
          <a:xfrm>
            <a:off x="4505066" y="3048000"/>
            <a:ext cx="64008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5717" y="5334000"/>
            <a:ext cx="2920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u="sng" dirty="0">
                <a:latin typeface="Garamond" panose="02020404030301010803" pitchFamily="18" charset="0"/>
              </a:rPr>
              <a:t>Reimbursement Consultant</a:t>
            </a:r>
            <a:endParaRPr lang="en-US" sz="12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latin typeface="Garamond" panose="02020404030301010803" pitchFamily="18" charset="0"/>
              </a:rPr>
              <a:t>Joel Brill, MD, AGAF, FASGE, FACP, FACG, CHCQM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AD8099B-7DB8-4E68-89D0-C2E17ED1C627}"/>
              </a:ext>
            </a:extLst>
          </p:cNvPr>
          <p:cNvSpPr/>
          <p:nvPr/>
        </p:nvSpPr>
        <p:spPr>
          <a:xfrm>
            <a:off x="5271741" y="5410200"/>
            <a:ext cx="3556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u="sng" dirty="0">
                <a:latin typeface="Garamond" panose="02020404030301010803" pitchFamily="18" charset="0"/>
              </a:rPr>
              <a:t>Reimbursement Expertise</a:t>
            </a:r>
          </a:p>
          <a:p>
            <a:pPr lvl="1" indent="-182880">
              <a:buFont typeface="Wingdings" panose="05000000000000000000" pitchFamily="2" charset="2"/>
              <a:buChar char="§"/>
            </a:pPr>
            <a:r>
              <a:rPr lang="en-US" sz="1200" dirty="0">
                <a:latin typeface="Garamond" panose="02020404030301010803" pitchFamily="18" charset="0"/>
              </a:rPr>
              <a:t>Extensive CMS and AMA Experience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r="18619" b="13704"/>
          <a:stretch/>
        </p:blipFill>
        <p:spPr bwMode="auto">
          <a:xfrm>
            <a:off x="4505066" y="5193411"/>
            <a:ext cx="644438" cy="88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" b="13111"/>
          <a:stretch/>
        </p:blipFill>
        <p:spPr bwMode="auto">
          <a:xfrm>
            <a:off x="4485842" y="2133600"/>
            <a:ext cx="682886" cy="83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83" y="3935622"/>
            <a:ext cx="738159" cy="8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988" y="3935621"/>
            <a:ext cx="686695" cy="857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8489" y="4222419"/>
            <a:ext cx="25571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u="sng" dirty="0" err="1" smtClean="0">
                <a:latin typeface="Garamond" panose="02020404030301010803" pitchFamily="18" charset="0"/>
              </a:rPr>
              <a:t>Commercializtion</a:t>
            </a:r>
            <a:r>
              <a:rPr lang="en-US" sz="1200" b="1" u="sng" dirty="0">
                <a:latin typeface="Garamond" panose="02020404030301010803" pitchFamily="18" charset="0"/>
              </a:rPr>
              <a:t>/</a:t>
            </a:r>
            <a:r>
              <a:rPr lang="en-US" sz="1200" b="1" u="sng" dirty="0" smtClean="0">
                <a:latin typeface="Garamond" panose="02020404030301010803" pitchFamily="18" charset="0"/>
              </a:rPr>
              <a:t>Business </a:t>
            </a:r>
            <a:r>
              <a:rPr lang="en-US" sz="1200" b="1" u="sng" dirty="0">
                <a:latin typeface="Garamond" panose="02020404030301010803" pitchFamily="18" charset="0"/>
              </a:rPr>
              <a:t>Advisor</a:t>
            </a:r>
          </a:p>
        </p:txBody>
      </p:sp>
      <p:sp>
        <p:nvSpPr>
          <p:cNvPr id="9" name="Rectangle 8"/>
          <p:cNvSpPr/>
          <p:nvPr/>
        </p:nvSpPr>
        <p:spPr>
          <a:xfrm>
            <a:off x="478921" y="4416884"/>
            <a:ext cx="2368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lvl="1" indent="-171450" algn="ctr">
              <a:buFont typeface="Arial" panose="020B0604020202020204" pitchFamily="34" charset="0"/>
              <a:buChar char="•"/>
            </a:pPr>
            <a:r>
              <a:rPr lang="en-US" sz="1200" b="1" dirty="0">
                <a:latin typeface="Garamond" panose="02020404030301010803" pitchFamily="18" charset="0"/>
              </a:rPr>
              <a:t>Andrew </a:t>
            </a:r>
            <a:r>
              <a:rPr lang="en-US" sz="1200" b="1" dirty="0" smtClean="0">
                <a:latin typeface="Garamond" panose="02020404030301010803" pitchFamily="18" charset="0"/>
              </a:rPr>
              <a:t>Shales </a:t>
            </a:r>
            <a:r>
              <a:rPr lang="en-US" sz="1200" dirty="0" smtClean="0">
                <a:latin typeface="Garamond" panose="02020404030301010803" pitchFamily="18" charset="0"/>
              </a:rPr>
              <a:t>(1% ownership)</a:t>
            </a:r>
          </a:p>
          <a:p>
            <a:pPr marL="171450" lvl="1" indent="-171450" algn="ctr">
              <a:buFont typeface="Arial" panose="020B0604020202020204" pitchFamily="34" charset="0"/>
              <a:buChar char="•"/>
            </a:pPr>
            <a:r>
              <a:rPr lang="en-US" sz="1200" b="1" dirty="0" smtClean="0">
                <a:latin typeface="Garamond" panose="02020404030301010803" pitchFamily="18" charset="0"/>
              </a:rPr>
              <a:t>(</a:t>
            </a:r>
            <a:r>
              <a:rPr lang="en-US" sz="1200" dirty="0" smtClean="0">
                <a:latin typeface="Garamond" panose="02020404030301010803" pitchFamily="18" charset="0"/>
              </a:rPr>
              <a:t>CEO </a:t>
            </a:r>
            <a:r>
              <a:rPr lang="en-US" sz="1200" dirty="0" err="1" smtClean="0">
                <a:latin typeface="Garamond" panose="02020404030301010803" pitchFamily="18" charset="0"/>
              </a:rPr>
              <a:t>ResiliaPharma</a:t>
            </a:r>
            <a:r>
              <a:rPr lang="en-US" sz="1200" dirty="0" smtClean="0">
                <a:latin typeface="Garamond" panose="02020404030301010803" pitchFamily="18" charset="0"/>
              </a:rPr>
              <a:t>)</a:t>
            </a:r>
            <a:endParaRPr lang="en-US" sz="1400" b="1" u="sng" dirty="0">
              <a:latin typeface="Garamond" panose="020204040303010108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71741" y="3817203"/>
            <a:ext cx="37198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u="sng" dirty="0" smtClean="0">
                <a:latin typeface="Garamond" panose="02020404030301010803" pitchFamily="18" charset="0"/>
              </a:rPr>
              <a:t>Commercialization/Business Expertise</a:t>
            </a:r>
            <a:endParaRPr lang="en-US" sz="1200" b="1" u="sng" dirty="0">
              <a:latin typeface="Garamond" panose="02020404030301010803" pitchFamily="18" charset="0"/>
            </a:endParaRPr>
          </a:p>
          <a:p>
            <a:pPr lvl="1" indent="-182880">
              <a:buFont typeface="Wingdings" panose="05000000000000000000" pitchFamily="2" charset="2"/>
              <a:buChar char="§"/>
            </a:pPr>
            <a:r>
              <a:rPr lang="en-US" sz="1200" dirty="0">
                <a:latin typeface="Garamond" panose="02020404030301010803" pitchFamily="18" charset="0"/>
              </a:rPr>
              <a:t>Led U.S. pre-launch &amp; launch of UCB Pharma’s </a:t>
            </a:r>
            <a:endParaRPr lang="en-US" sz="1200" dirty="0" smtClean="0">
              <a:latin typeface="Garamond" panose="02020404030301010803" pitchFamily="18" charset="0"/>
            </a:endParaRPr>
          </a:p>
          <a:p>
            <a:pPr marL="274320" lvl="1"/>
            <a:r>
              <a:rPr lang="en-US" sz="1200" dirty="0">
                <a:latin typeface="Garamond" panose="02020404030301010803" pitchFamily="18" charset="0"/>
              </a:rPr>
              <a:t>	</a:t>
            </a:r>
            <a:r>
              <a:rPr lang="en-US" sz="1200" dirty="0" err="1" smtClean="0">
                <a:latin typeface="Garamond" panose="02020404030301010803" pitchFamily="18" charset="0"/>
              </a:rPr>
              <a:t>Keppra</a:t>
            </a:r>
            <a:r>
              <a:rPr lang="en-US" sz="1200" dirty="0">
                <a:latin typeface="Garamond" panose="02020404030301010803" pitchFamily="18" charset="0"/>
              </a:rPr>
              <a:t>® - blockbuster seizure drug</a:t>
            </a:r>
          </a:p>
          <a:p>
            <a:pPr lvl="1" indent="-182880">
              <a:buFont typeface="Wingdings" panose="05000000000000000000" pitchFamily="2" charset="2"/>
              <a:buChar char="§"/>
            </a:pPr>
            <a:r>
              <a:rPr lang="en-US" sz="1200" dirty="0">
                <a:latin typeface="Garamond" panose="02020404030301010803" pitchFamily="18" charset="0"/>
              </a:rPr>
              <a:t>Authored first </a:t>
            </a:r>
            <a:r>
              <a:rPr lang="en-US" sz="1200" dirty="0" err="1">
                <a:latin typeface="Garamond" panose="02020404030301010803" pitchFamily="18" charset="0"/>
              </a:rPr>
              <a:t>Cologuard</a:t>
            </a:r>
            <a:r>
              <a:rPr lang="en-US" sz="1200" dirty="0">
                <a:latin typeface="Garamond" panose="02020404030301010803" pitchFamily="18" charset="0"/>
              </a:rPr>
              <a:t>® commercial </a:t>
            </a:r>
            <a:r>
              <a:rPr lang="en-US" sz="1200" dirty="0" smtClean="0">
                <a:latin typeface="Garamond" panose="02020404030301010803" pitchFamily="18" charset="0"/>
              </a:rPr>
              <a:t>plan</a:t>
            </a:r>
            <a:endParaRPr lang="en-US" sz="1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30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A76E3E9-1339-468D-9557-8FC1CA478791}"/>
              </a:ext>
            </a:extLst>
          </p:cNvPr>
          <p:cNvSpPr txBox="1"/>
          <p:nvPr/>
        </p:nvSpPr>
        <p:spPr>
          <a:xfrm>
            <a:off x="228600" y="3429000"/>
            <a:ext cx="5839917" cy="3077762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b="1" u="sng" dirty="0">
                <a:latin typeface="Garamond" panose="02020404030301010803" pitchFamily="18" charset="0"/>
              </a:rPr>
              <a:t>Virtual Biopsy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dirty="0">
                <a:latin typeface="Garamond" panose="02020404030301010803" pitchFamily="18" charset="0"/>
              </a:rPr>
              <a:t>(non-invasive PHYSICAL analysis)</a:t>
            </a:r>
          </a:p>
          <a:p>
            <a:r>
              <a:rPr lang="en-US" i="1" dirty="0">
                <a:latin typeface="Garamond" panose="02020404030301010803" pitchFamily="18" charset="0"/>
                <a:cs typeface="Garamond"/>
              </a:rPr>
              <a:t>What it looks like, </a:t>
            </a:r>
            <a:r>
              <a:rPr lang="en-US" i="1" u="sng" dirty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and how it behaves</a:t>
            </a:r>
          </a:p>
          <a:p>
            <a:pPr marL="64008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  <a:cs typeface="Garamond"/>
              </a:rPr>
              <a:t>More</a:t>
            </a:r>
            <a:r>
              <a:rPr lang="en-US" b="1" dirty="0">
                <a:latin typeface="Garamond" panose="02020404030301010803" pitchFamily="18" charset="0"/>
                <a:cs typeface="Garamond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accurate</a:t>
            </a:r>
            <a:r>
              <a:rPr lang="en-US" dirty="0">
                <a:latin typeface="Garamond" panose="02020404030301010803" pitchFamily="18" charset="0"/>
                <a:cs typeface="Garamond"/>
              </a:rPr>
              <a:t> than current visual </a:t>
            </a:r>
            <a:r>
              <a:rPr lang="en-US" dirty="0" smtClean="0">
                <a:latin typeface="Garamond" panose="02020404030301010803" pitchFamily="18" charset="0"/>
                <a:cs typeface="Garamond"/>
              </a:rPr>
              <a:t>screening</a:t>
            </a:r>
          </a:p>
          <a:p>
            <a:pPr marL="64008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Garamond" panose="02020404030301010803" pitchFamily="18" charset="0"/>
                <a:cs typeface="Garamond"/>
              </a:rPr>
              <a:t>Can augment visual screening and </a:t>
            </a:r>
            <a:r>
              <a:rPr lang="en-US" dirty="0" err="1" smtClean="0">
                <a:latin typeface="Garamond" panose="02020404030301010803" pitchFamily="18" charset="0"/>
                <a:cs typeface="Garamond"/>
              </a:rPr>
              <a:t>dermoscopy</a:t>
            </a:r>
            <a:endParaRPr lang="en-US" dirty="0">
              <a:latin typeface="Garamond" panose="02020404030301010803" pitchFamily="18" charset="0"/>
            </a:endParaRPr>
          </a:p>
          <a:p>
            <a:pPr marL="64008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For Skin Lesions - Precise</a:t>
            </a:r>
            <a:r>
              <a:rPr lang="en-US" b="1" dirty="0" smtClean="0">
                <a:latin typeface="Garamond" panose="02020404030301010803" pitchFamily="18" charset="0"/>
                <a:cs typeface="Garamond"/>
              </a:rPr>
              <a:t> </a:t>
            </a:r>
            <a:r>
              <a:rPr lang="en-US" dirty="0">
                <a:latin typeface="Garamond" panose="02020404030301010803" pitchFamily="18" charset="0"/>
                <a:cs typeface="Garamond"/>
              </a:rPr>
              <a:t>lesion margins &amp; depth in 15 minutes (physical biopsy = up to 72 hours)</a:t>
            </a:r>
          </a:p>
          <a:p>
            <a:pPr marL="64008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Minimizes </a:t>
            </a:r>
            <a:r>
              <a:rPr lang="en-US" b="1" dirty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incomplete removal</a:t>
            </a:r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 </a:t>
            </a:r>
            <a:r>
              <a:rPr lang="en-US" dirty="0">
                <a:latin typeface="Garamond" panose="02020404030301010803" pitchFamily="18" charset="0"/>
                <a:cs typeface="Garamond"/>
              </a:rPr>
              <a:t>of malignant tumor</a:t>
            </a:r>
          </a:p>
          <a:p>
            <a:pPr marL="64008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Preserves</a:t>
            </a:r>
            <a:r>
              <a:rPr lang="en-US" dirty="0">
                <a:latin typeface="Garamond" panose="02020404030301010803" pitchFamily="18" charset="0"/>
                <a:cs typeface="Garamond"/>
              </a:rPr>
              <a:t> maximum healthy tissue – minimizes </a:t>
            </a:r>
            <a:r>
              <a:rPr lang="en-US" dirty="0" smtClean="0">
                <a:latin typeface="Garamond" panose="02020404030301010803" pitchFamily="18" charset="0"/>
                <a:cs typeface="Garamond"/>
              </a:rPr>
              <a:t>scarring</a:t>
            </a:r>
          </a:p>
          <a:p>
            <a:pPr marL="354330">
              <a:spcBef>
                <a:spcPts val="600"/>
              </a:spcBef>
            </a:pPr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7FFF9E1-0FE5-4D23-8689-21374C819953}"/>
              </a:ext>
            </a:extLst>
          </p:cNvPr>
          <p:cNvSpPr/>
          <p:nvPr/>
        </p:nvSpPr>
        <p:spPr>
          <a:xfrm>
            <a:off x="211412" y="377101"/>
            <a:ext cx="8467725" cy="36933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 lIns="91440">
            <a:spAutoFit/>
          </a:bodyPr>
          <a:lstStyle/>
          <a:p>
            <a:pPr marL="122238" lvl="1" algn="ctr"/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  <a:cs typeface="Garamond"/>
              </a:rPr>
              <a:t>Our Solution: </a:t>
            </a:r>
            <a:r>
              <a:rPr lang="en-US" b="1" dirty="0" smtClean="0">
                <a:solidFill>
                  <a:schemeClr val="bg1"/>
                </a:solidFill>
                <a:latin typeface="Garamond" panose="02020404030301010803" pitchFamily="18" charset="0"/>
                <a:cs typeface="Garamond"/>
              </a:rPr>
              <a:t>For Dermatology -Virtual Biopsy through “VOCT</a:t>
            </a: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  <a:cs typeface="Garamond"/>
              </a:rPr>
              <a:t>”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29CD38B5-6AFD-492E-B1FC-0175895CF49B}"/>
              </a:ext>
            </a:extLst>
          </p:cNvPr>
          <p:cNvSpPr/>
          <p:nvPr/>
        </p:nvSpPr>
        <p:spPr>
          <a:xfrm>
            <a:off x="546194" y="2792696"/>
            <a:ext cx="2369283" cy="3200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61DB8EBA-6FFB-4718-91D0-948BC2FF8F67}"/>
              </a:ext>
            </a:extLst>
          </p:cNvPr>
          <p:cNvSpPr/>
          <p:nvPr/>
        </p:nvSpPr>
        <p:spPr>
          <a:xfrm>
            <a:off x="546194" y="2635295"/>
            <a:ext cx="2369283" cy="18591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CC893F4-B34A-47AA-B9E6-2CBD918E3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8997" y="1571395"/>
            <a:ext cx="1421932" cy="1333635"/>
          </a:xfrm>
          <a:prstGeom prst="rect">
            <a:avLst/>
          </a:prstGeom>
          <a:ln>
            <a:noFill/>
          </a:ln>
        </p:spPr>
      </p:pic>
      <p:sp>
        <p:nvSpPr>
          <p:cNvPr id="17" name="Flowchart: Magnetic Disk 16">
            <a:extLst>
              <a:ext uri="{FF2B5EF4-FFF2-40B4-BE49-F238E27FC236}">
                <a16:creationId xmlns="" xmlns:a16="http://schemas.microsoft.com/office/drawing/2014/main" id="{D9FF2324-68DB-400D-9959-C2B62F724580}"/>
              </a:ext>
            </a:extLst>
          </p:cNvPr>
          <p:cNvSpPr/>
          <p:nvPr/>
        </p:nvSpPr>
        <p:spPr>
          <a:xfrm>
            <a:off x="2480303" y="1745062"/>
            <a:ext cx="345745" cy="34403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B6DCA2E1-7B1F-4215-A9D1-28BCFA010078}"/>
              </a:ext>
            </a:extLst>
          </p:cNvPr>
          <p:cNvCxnSpPr>
            <a:cxnSpLocks/>
          </p:cNvCxnSpPr>
          <p:nvPr/>
        </p:nvCxnSpPr>
        <p:spPr>
          <a:xfrm>
            <a:off x="2589485" y="2089096"/>
            <a:ext cx="0" cy="8600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33930381-E326-480C-9F9B-92E97DE4E5EE}"/>
              </a:ext>
            </a:extLst>
          </p:cNvPr>
          <p:cNvCxnSpPr>
            <a:cxnSpLocks/>
          </p:cNvCxnSpPr>
          <p:nvPr/>
        </p:nvCxnSpPr>
        <p:spPr>
          <a:xfrm flipV="1">
            <a:off x="2703216" y="2075449"/>
            <a:ext cx="0" cy="8737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F12FB15-3B24-4606-9075-0AA01C8CA824}"/>
              </a:ext>
            </a:extLst>
          </p:cNvPr>
          <p:cNvSpPr txBox="1"/>
          <p:nvPr/>
        </p:nvSpPr>
        <p:spPr>
          <a:xfrm>
            <a:off x="2151478" y="1170272"/>
            <a:ext cx="1081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OCT / Light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2E22AB8-0F15-4A1E-96A1-4ECCF30E24F1}"/>
              </a:ext>
            </a:extLst>
          </p:cNvPr>
          <p:cNvSpPr txBox="1"/>
          <p:nvPr/>
        </p:nvSpPr>
        <p:spPr>
          <a:xfrm>
            <a:off x="574436" y="888610"/>
            <a:ext cx="1818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Speaker /</a:t>
            </a:r>
          </a:p>
          <a:p>
            <a:pPr algn="ctr"/>
            <a:r>
              <a:rPr lang="en-US" sz="1400" dirty="0">
                <a:latin typeface="Garamond" panose="02020404030301010803" pitchFamily="18" charset="0"/>
              </a:rPr>
              <a:t>Transverse Sound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F220B53-1B52-46C0-BCD7-24EE3D1136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251" b="64219"/>
          <a:stretch/>
        </p:blipFill>
        <p:spPr>
          <a:xfrm>
            <a:off x="667388" y="2029967"/>
            <a:ext cx="1691483" cy="1485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97A6524-5C04-4BE5-A4E7-36BE90EDD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2" t="32153" r="6987" b="6944"/>
          <a:stretch/>
        </p:blipFill>
        <p:spPr bwMode="auto">
          <a:xfrm>
            <a:off x="3694050" y="1270016"/>
            <a:ext cx="1428249" cy="1945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7533CAA-72FC-47FA-A4F1-B7D0B7518328}"/>
              </a:ext>
            </a:extLst>
          </p:cNvPr>
          <p:cNvGrpSpPr/>
          <p:nvPr/>
        </p:nvGrpSpPr>
        <p:grpSpPr>
          <a:xfrm>
            <a:off x="695895" y="2879310"/>
            <a:ext cx="1997779" cy="182872"/>
            <a:chOff x="819150" y="3371850"/>
            <a:chExt cx="1848502" cy="334013"/>
          </a:xfrm>
        </p:grpSpPr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FACB659B-F4BC-4219-93D6-DE6F3EDA384C}"/>
                </a:ext>
              </a:extLst>
            </p:cNvPr>
            <p:cNvSpPr/>
            <p:nvPr/>
          </p:nvSpPr>
          <p:spPr>
            <a:xfrm>
              <a:off x="819150" y="3371850"/>
              <a:ext cx="971550" cy="314331"/>
            </a:xfrm>
            <a:custGeom>
              <a:avLst/>
              <a:gdLst>
                <a:gd name="connsiteX0" fmla="*/ 0 w 971550"/>
                <a:gd name="connsiteY0" fmla="*/ 314325 h 314331"/>
                <a:gd name="connsiteX1" fmla="*/ 142875 w 971550"/>
                <a:gd name="connsiteY1" fmla="*/ 0 h 314331"/>
                <a:gd name="connsiteX2" fmla="*/ 285750 w 971550"/>
                <a:gd name="connsiteY2" fmla="*/ 314325 h 314331"/>
                <a:gd name="connsiteX3" fmla="*/ 400050 w 971550"/>
                <a:gd name="connsiteY3" fmla="*/ 9525 h 314331"/>
                <a:gd name="connsiteX4" fmla="*/ 523875 w 971550"/>
                <a:gd name="connsiteY4" fmla="*/ 314325 h 314331"/>
                <a:gd name="connsiteX5" fmla="*/ 638175 w 971550"/>
                <a:gd name="connsiteY5" fmla="*/ 19050 h 314331"/>
                <a:gd name="connsiteX6" fmla="*/ 762000 w 971550"/>
                <a:gd name="connsiteY6" fmla="*/ 314325 h 314331"/>
                <a:gd name="connsiteX7" fmla="*/ 847725 w 971550"/>
                <a:gd name="connsiteY7" fmla="*/ 9525 h 314331"/>
                <a:gd name="connsiteX8" fmla="*/ 971550 w 971550"/>
                <a:gd name="connsiteY8" fmla="*/ 304800 h 314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550" h="314331">
                  <a:moveTo>
                    <a:pt x="0" y="314325"/>
                  </a:moveTo>
                  <a:cubicBezTo>
                    <a:pt x="47625" y="157162"/>
                    <a:pt x="95250" y="0"/>
                    <a:pt x="142875" y="0"/>
                  </a:cubicBezTo>
                  <a:cubicBezTo>
                    <a:pt x="190500" y="0"/>
                    <a:pt x="242888" y="312738"/>
                    <a:pt x="285750" y="314325"/>
                  </a:cubicBezTo>
                  <a:cubicBezTo>
                    <a:pt x="328612" y="315912"/>
                    <a:pt x="360363" y="9525"/>
                    <a:pt x="400050" y="9525"/>
                  </a:cubicBezTo>
                  <a:cubicBezTo>
                    <a:pt x="439737" y="9525"/>
                    <a:pt x="484188" y="312738"/>
                    <a:pt x="523875" y="314325"/>
                  </a:cubicBezTo>
                  <a:cubicBezTo>
                    <a:pt x="563562" y="315912"/>
                    <a:pt x="598488" y="19050"/>
                    <a:pt x="638175" y="19050"/>
                  </a:cubicBezTo>
                  <a:cubicBezTo>
                    <a:pt x="677862" y="19050"/>
                    <a:pt x="727075" y="315913"/>
                    <a:pt x="762000" y="314325"/>
                  </a:cubicBezTo>
                  <a:cubicBezTo>
                    <a:pt x="796925" y="312737"/>
                    <a:pt x="812800" y="11113"/>
                    <a:pt x="847725" y="9525"/>
                  </a:cubicBezTo>
                  <a:cubicBezTo>
                    <a:pt x="882650" y="7937"/>
                    <a:pt x="927100" y="156368"/>
                    <a:pt x="971550" y="3048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FE909AD-1F18-4D63-9E9B-3B779E2FB2A7}"/>
                </a:ext>
              </a:extLst>
            </p:cNvPr>
            <p:cNvSpPr/>
            <p:nvPr/>
          </p:nvSpPr>
          <p:spPr>
            <a:xfrm rot="10800000">
              <a:off x="1696102" y="3391532"/>
              <a:ext cx="971550" cy="314331"/>
            </a:xfrm>
            <a:custGeom>
              <a:avLst/>
              <a:gdLst>
                <a:gd name="connsiteX0" fmla="*/ 0 w 971550"/>
                <a:gd name="connsiteY0" fmla="*/ 314325 h 314331"/>
                <a:gd name="connsiteX1" fmla="*/ 142875 w 971550"/>
                <a:gd name="connsiteY1" fmla="*/ 0 h 314331"/>
                <a:gd name="connsiteX2" fmla="*/ 285750 w 971550"/>
                <a:gd name="connsiteY2" fmla="*/ 314325 h 314331"/>
                <a:gd name="connsiteX3" fmla="*/ 400050 w 971550"/>
                <a:gd name="connsiteY3" fmla="*/ 9525 h 314331"/>
                <a:gd name="connsiteX4" fmla="*/ 523875 w 971550"/>
                <a:gd name="connsiteY4" fmla="*/ 314325 h 314331"/>
                <a:gd name="connsiteX5" fmla="*/ 638175 w 971550"/>
                <a:gd name="connsiteY5" fmla="*/ 19050 h 314331"/>
                <a:gd name="connsiteX6" fmla="*/ 762000 w 971550"/>
                <a:gd name="connsiteY6" fmla="*/ 314325 h 314331"/>
                <a:gd name="connsiteX7" fmla="*/ 847725 w 971550"/>
                <a:gd name="connsiteY7" fmla="*/ 9525 h 314331"/>
                <a:gd name="connsiteX8" fmla="*/ 971550 w 971550"/>
                <a:gd name="connsiteY8" fmla="*/ 304800 h 314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550" h="314331">
                  <a:moveTo>
                    <a:pt x="0" y="314325"/>
                  </a:moveTo>
                  <a:cubicBezTo>
                    <a:pt x="47625" y="157162"/>
                    <a:pt x="95250" y="0"/>
                    <a:pt x="142875" y="0"/>
                  </a:cubicBezTo>
                  <a:cubicBezTo>
                    <a:pt x="190500" y="0"/>
                    <a:pt x="242888" y="312738"/>
                    <a:pt x="285750" y="314325"/>
                  </a:cubicBezTo>
                  <a:cubicBezTo>
                    <a:pt x="328612" y="315912"/>
                    <a:pt x="360363" y="9525"/>
                    <a:pt x="400050" y="9525"/>
                  </a:cubicBezTo>
                  <a:cubicBezTo>
                    <a:pt x="439737" y="9525"/>
                    <a:pt x="484188" y="312738"/>
                    <a:pt x="523875" y="314325"/>
                  </a:cubicBezTo>
                  <a:cubicBezTo>
                    <a:pt x="563562" y="315912"/>
                    <a:pt x="598488" y="19050"/>
                    <a:pt x="638175" y="19050"/>
                  </a:cubicBezTo>
                  <a:cubicBezTo>
                    <a:pt x="677862" y="19050"/>
                    <a:pt x="727075" y="315913"/>
                    <a:pt x="762000" y="314325"/>
                  </a:cubicBezTo>
                  <a:cubicBezTo>
                    <a:pt x="796925" y="312737"/>
                    <a:pt x="812800" y="11113"/>
                    <a:pt x="847725" y="9525"/>
                  </a:cubicBezTo>
                  <a:cubicBezTo>
                    <a:pt x="882650" y="7937"/>
                    <a:pt x="927100" y="156368"/>
                    <a:pt x="971550" y="3048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0E878C52-C3B5-4E8B-AE53-762C3B4514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251" b="64219"/>
          <a:stretch/>
        </p:blipFill>
        <p:spPr>
          <a:xfrm>
            <a:off x="408483" y="2127066"/>
            <a:ext cx="2190217" cy="19240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8959E4BA-6C2E-4961-A161-6D9AEDC7C0C0}"/>
              </a:ext>
            </a:extLst>
          </p:cNvPr>
          <p:cNvGrpSpPr/>
          <p:nvPr/>
        </p:nvGrpSpPr>
        <p:grpSpPr>
          <a:xfrm>
            <a:off x="574437" y="2681279"/>
            <a:ext cx="2251612" cy="92134"/>
            <a:chOff x="747695" y="3450009"/>
            <a:chExt cx="2603698" cy="52460"/>
          </a:xfrm>
        </p:grpSpPr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8A16E377-EE6C-4A5D-9C58-B40BA239B52A}"/>
                </a:ext>
              </a:extLst>
            </p:cNvPr>
            <p:cNvGrpSpPr/>
            <p:nvPr/>
          </p:nvGrpSpPr>
          <p:grpSpPr>
            <a:xfrm>
              <a:off x="747695" y="3450009"/>
              <a:ext cx="1318486" cy="52460"/>
              <a:chOff x="819150" y="3362957"/>
              <a:chExt cx="2736524" cy="342906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E3A951AC-AA26-4FA6-A880-245331C64893}"/>
                  </a:ext>
                </a:extLst>
              </p:cNvPr>
              <p:cNvSpPr/>
              <p:nvPr/>
            </p:nvSpPr>
            <p:spPr>
              <a:xfrm>
                <a:off x="819150" y="3371850"/>
                <a:ext cx="971550" cy="314331"/>
              </a:xfrm>
              <a:custGeom>
                <a:avLst/>
                <a:gdLst>
                  <a:gd name="connsiteX0" fmla="*/ 0 w 971550"/>
                  <a:gd name="connsiteY0" fmla="*/ 314325 h 314331"/>
                  <a:gd name="connsiteX1" fmla="*/ 142875 w 971550"/>
                  <a:gd name="connsiteY1" fmla="*/ 0 h 314331"/>
                  <a:gd name="connsiteX2" fmla="*/ 285750 w 971550"/>
                  <a:gd name="connsiteY2" fmla="*/ 314325 h 314331"/>
                  <a:gd name="connsiteX3" fmla="*/ 400050 w 971550"/>
                  <a:gd name="connsiteY3" fmla="*/ 9525 h 314331"/>
                  <a:gd name="connsiteX4" fmla="*/ 523875 w 971550"/>
                  <a:gd name="connsiteY4" fmla="*/ 314325 h 314331"/>
                  <a:gd name="connsiteX5" fmla="*/ 638175 w 971550"/>
                  <a:gd name="connsiteY5" fmla="*/ 19050 h 314331"/>
                  <a:gd name="connsiteX6" fmla="*/ 762000 w 971550"/>
                  <a:gd name="connsiteY6" fmla="*/ 314325 h 314331"/>
                  <a:gd name="connsiteX7" fmla="*/ 847725 w 971550"/>
                  <a:gd name="connsiteY7" fmla="*/ 9525 h 314331"/>
                  <a:gd name="connsiteX8" fmla="*/ 971550 w 971550"/>
                  <a:gd name="connsiteY8" fmla="*/ 304800 h 314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71550" h="314331">
                    <a:moveTo>
                      <a:pt x="0" y="314325"/>
                    </a:moveTo>
                    <a:cubicBezTo>
                      <a:pt x="47625" y="157162"/>
                      <a:pt x="95250" y="0"/>
                      <a:pt x="142875" y="0"/>
                    </a:cubicBezTo>
                    <a:cubicBezTo>
                      <a:pt x="190500" y="0"/>
                      <a:pt x="242888" y="312738"/>
                      <a:pt x="285750" y="314325"/>
                    </a:cubicBezTo>
                    <a:cubicBezTo>
                      <a:pt x="328612" y="315912"/>
                      <a:pt x="360363" y="9525"/>
                      <a:pt x="400050" y="9525"/>
                    </a:cubicBezTo>
                    <a:cubicBezTo>
                      <a:pt x="439737" y="9525"/>
                      <a:pt x="484188" y="312738"/>
                      <a:pt x="523875" y="314325"/>
                    </a:cubicBezTo>
                    <a:cubicBezTo>
                      <a:pt x="563562" y="315912"/>
                      <a:pt x="598488" y="19050"/>
                      <a:pt x="638175" y="19050"/>
                    </a:cubicBezTo>
                    <a:cubicBezTo>
                      <a:pt x="677862" y="19050"/>
                      <a:pt x="727075" y="315913"/>
                      <a:pt x="762000" y="314325"/>
                    </a:cubicBezTo>
                    <a:cubicBezTo>
                      <a:pt x="796925" y="312737"/>
                      <a:pt x="812800" y="11113"/>
                      <a:pt x="847725" y="9525"/>
                    </a:cubicBezTo>
                    <a:cubicBezTo>
                      <a:pt x="882650" y="7937"/>
                      <a:pt x="927100" y="156368"/>
                      <a:pt x="971550" y="3048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B6F1CBCD-0EDA-48CD-8761-FA0227217BC2}"/>
                  </a:ext>
                </a:extLst>
              </p:cNvPr>
              <p:cNvSpPr/>
              <p:nvPr/>
            </p:nvSpPr>
            <p:spPr>
              <a:xfrm rot="10800000">
                <a:off x="1704915" y="3391532"/>
                <a:ext cx="971550" cy="314331"/>
              </a:xfrm>
              <a:custGeom>
                <a:avLst/>
                <a:gdLst>
                  <a:gd name="connsiteX0" fmla="*/ 0 w 971550"/>
                  <a:gd name="connsiteY0" fmla="*/ 314325 h 314331"/>
                  <a:gd name="connsiteX1" fmla="*/ 142875 w 971550"/>
                  <a:gd name="connsiteY1" fmla="*/ 0 h 314331"/>
                  <a:gd name="connsiteX2" fmla="*/ 285750 w 971550"/>
                  <a:gd name="connsiteY2" fmla="*/ 314325 h 314331"/>
                  <a:gd name="connsiteX3" fmla="*/ 400050 w 971550"/>
                  <a:gd name="connsiteY3" fmla="*/ 9525 h 314331"/>
                  <a:gd name="connsiteX4" fmla="*/ 523875 w 971550"/>
                  <a:gd name="connsiteY4" fmla="*/ 314325 h 314331"/>
                  <a:gd name="connsiteX5" fmla="*/ 638175 w 971550"/>
                  <a:gd name="connsiteY5" fmla="*/ 19050 h 314331"/>
                  <a:gd name="connsiteX6" fmla="*/ 762000 w 971550"/>
                  <a:gd name="connsiteY6" fmla="*/ 314325 h 314331"/>
                  <a:gd name="connsiteX7" fmla="*/ 847725 w 971550"/>
                  <a:gd name="connsiteY7" fmla="*/ 9525 h 314331"/>
                  <a:gd name="connsiteX8" fmla="*/ 971550 w 971550"/>
                  <a:gd name="connsiteY8" fmla="*/ 304800 h 314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71550" h="314331">
                    <a:moveTo>
                      <a:pt x="0" y="314325"/>
                    </a:moveTo>
                    <a:cubicBezTo>
                      <a:pt x="47625" y="157162"/>
                      <a:pt x="95250" y="0"/>
                      <a:pt x="142875" y="0"/>
                    </a:cubicBezTo>
                    <a:cubicBezTo>
                      <a:pt x="190500" y="0"/>
                      <a:pt x="242888" y="312738"/>
                      <a:pt x="285750" y="314325"/>
                    </a:cubicBezTo>
                    <a:cubicBezTo>
                      <a:pt x="328612" y="315912"/>
                      <a:pt x="360363" y="9525"/>
                      <a:pt x="400050" y="9525"/>
                    </a:cubicBezTo>
                    <a:cubicBezTo>
                      <a:pt x="439737" y="9525"/>
                      <a:pt x="484188" y="312738"/>
                      <a:pt x="523875" y="314325"/>
                    </a:cubicBezTo>
                    <a:cubicBezTo>
                      <a:pt x="563562" y="315912"/>
                      <a:pt x="598488" y="19050"/>
                      <a:pt x="638175" y="19050"/>
                    </a:cubicBezTo>
                    <a:cubicBezTo>
                      <a:pt x="677862" y="19050"/>
                      <a:pt x="727075" y="315913"/>
                      <a:pt x="762000" y="314325"/>
                    </a:cubicBezTo>
                    <a:cubicBezTo>
                      <a:pt x="796925" y="312737"/>
                      <a:pt x="812800" y="11113"/>
                      <a:pt x="847725" y="9525"/>
                    </a:cubicBezTo>
                    <a:cubicBezTo>
                      <a:pt x="882650" y="7937"/>
                      <a:pt x="927100" y="156368"/>
                      <a:pt x="971550" y="3048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9781B71A-E1A4-40C9-8A73-B85C6B32C0F8}"/>
                  </a:ext>
                </a:extLst>
              </p:cNvPr>
              <p:cNvSpPr/>
              <p:nvPr/>
            </p:nvSpPr>
            <p:spPr>
              <a:xfrm>
                <a:off x="2584124" y="3362957"/>
                <a:ext cx="971550" cy="314331"/>
              </a:xfrm>
              <a:custGeom>
                <a:avLst/>
                <a:gdLst>
                  <a:gd name="connsiteX0" fmla="*/ 0 w 971550"/>
                  <a:gd name="connsiteY0" fmla="*/ 314325 h 314331"/>
                  <a:gd name="connsiteX1" fmla="*/ 142875 w 971550"/>
                  <a:gd name="connsiteY1" fmla="*/ 0 h 314331"/>
                  <a:gd name="connsiteX2" fmla="*/ 285750 w 971550"/>
                  <a:gd name="connsiteY2" fmla="*/ 314325 h 314331"/>
                  <a:gd name="connsiteX3" fmla="*/ 400050 w 971550"/>
                  <a:gd name="connsiteY3" fmla="*/ 9525 h 314331"/>
                  <a:gd name="connsiteX4" fmla="*/ 523875 w 971550"/>
                  <a:gd name="connsiteY4" fmla="*/ 314325 h 314331"/>
                  <a:gd name="connsiteX5" fmla="*/ 638175 w 971550"/>
                  <a:gd name="connsiteY5" fmla="*/ 19050 h 314331"/>
                  <a:gd name="connsiteX6" fmla="*/ 762000 w 971550"/>
                  <a:gd name="connsiteY6" fmla="*/ 314325 h 314331"/>
                  <a:gd name="connsiteX7" fmla="*/ 847725 w 971550"/>
                  <a:gd name="connsiteY7" fmla="*/ 9525 h 314331"/>
                  <a:gd name="connsiteX8" fmla="*/ 971550 w 971550"/>
                  <a:gd name="connsiteY8" fmla="*/ 304800 h 314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71550" h="314331">
                    <a:moveTo>
                      <a:pt x="0" y="314325"/>
                    </a:moveTo>
                    <a:cubicBezTo>
                      <a:pt x="47625" y="157162"/>
                      <a:pt x="95250" y="0"/>
                      <a:pt x="142875" y="0"/>
                    </a:cubicBezTo>
                    <a:cubicBezTo>
                      <a:pt x="190500" y="0"/>
                      <a:pt x="242888" y="312738"/>
                      <a:pt x="285750" y="314325"/>
                    </a:cubicBezTo>
                    <a:cubicBezTo>
                      <a:pt x="328612" y="315912"/>
                      <a:pt x="360363" y="9525"/>
                      <a:pt x="400050" y="9525"/>
                    </a:cubicBezTo>
                    <a:cubicBezTo>
                      <a:pt x="439737" y="9525"/>
                      <a:pt x="484188" y="312738"/>
                      <a:pt x="523875" y="314325"/>
                    </a:cubicBezTo>
                    <a:cubicBezTo>
                      <a:pt x="563562" y="315912"/>
                      <a:pt x="598488" y="19050"/>
                      <a:pt x="638175" y="19050"/>
                    </a:cubicBezTo>
                    <a:cubicBezTo>
                      <a:pt x="677862" y="19050"/>
                      <a:pt x="727075" y="315913"/>
                      <a:pt x="762000" y="314325"/>
                    </a:cubicBezTo>
                    <a:cubicBezTo>
                      <a:pt x="796925" y="312737"/>
                      <a:pt x="812800" y="11113"/>
                      <a:pt x="847725" y="9525"/>
                    </a:cubicBezTo>
                    <a:cubicBezTo>
                      <a:pt x="882650" y="7937"/>
                      <a:pt x="927100" y="156368"/>
                      <a:pt x="971550" y="3048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="" xmlns:a16="http://schemas.microsoft.com/office/drawing/2014/main" id="{38600BA8-E458-49E7-998B-0DC3AAD266ED}"/>
                </a:ext>
              </a:extLst>
            </p:cNvPr>
            <p:cNvGrpSpPr/>
            <p:nvPr/>
          </p:nvGrpSpPr>
          <p:grpSpPr>
            <a:xfrm rot="10800000">
              <a:off x="2032907" y="3450009"/>
              <a:ext cx="1318486" cy="52460"/>
              <a:chOff x="819150" y="3362957"/>
              <a:chExt cx="2736524" cy="342906"/>
            </a:xfrm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985B8643-7A5E-4224-B81D-F4295E57A3A4}"/>
                  </a:ext>
                </a:extLst>
              </p:cNvPr>
              <p:cNvSpPr/>
              <p:nvPr/>
            </p:nvSpPr>
            <p:spPr>
              <a:xfrm>
                <a:off x="819150" y="3371850"/>
                <a:ext cx="971550" cy="314331"/>
              </a:xfrm>
              <a:custGeom>
                <a:avLst/>
                <a:gdLst>
                  <a:gd name="connsiteX0" fmla="*/ 0 w 971550"/>
                  <a:gd name="connsiteY0" fmla="*/ 314325 h 314331"/>
                  <a:gd name="connsiteX1" fmla="*/ 142875 w 971550"/>
                  <a:gd name="connsiteY1" fmla="*/ 0 h 314331"/>
                  <a:gd name="connsiteX2" fmla="*/ 285750 w 971550"/>
                  <a:gd name="connsiteY2" fmla="*/ 314325 h 314331"/>
                  <a:gd name="connsiteX3" fmla="*/ 400050 w 971550"/>
                  <a:gd name="connsiteY3" fmla="*/ 9525 h 314331"/>
                  <a:gd name="connsiteX4" fmla="*/ 523875 w 971550"/>
                  <a:gd name="connsiteY4" fmla="*/ 314325 h 314331"/>
                  <a:gd name="connsiteX5" fmla="*/ 638175 w 971550"/>
                  <a:gd name="connsiteY5" fmla="*/ 19050 h 314331"/>
                  <a:gd name="connsiteX6" fmla="*/ 762000 w 971550"/>
                  <a:gd name="connsiteY6" fmla="*/ 314325 h 314331"/>
                  <a:gd name="connsiteX7" fmla="*/ 847725 w 971550"/>
                  <a:gd name="connsiteY7" fmla="*/ 9525 h 314331"/>
                  <a:gd name="connsiteX8" fmla="*/ 971550 w 971550"/>
                  <a:gd name="connsiteY8" fmla="*/ 304800 h 314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71550" h="314331">
                    <a:moveTo>
                      <a:pt x="0" y="314325"/>
                    </a:moveTo>
                    <a:cubicBezTo>
                      <a:pt x="47625" y="157162"/>
                      <a:pt x="95250" y="0"/>
                      <a:pt x="142875" y="0"/>
                    </a:cubicBezTo>
                    <a:cubicBezTo>
                      <a:pt x="190500" y="0"/>
                      <a:pt x="242888" y="312738"/>
                      <a:pt x="285750" y="314325"/>
                    </a:cubicBezTo>
                    <a:cubicBezTo>
                      <a:pt x="328612" y="315912"/>
                      <a:pt x="360363" y="9525"/>
                      <a:pt x="400050" y="9525"/>
                    </a:cubicBezTo>
                    <a:cubicBezTo>
                      <a:pt x="439737" y="9525"/>
                      <a:pt x="484188" y="312738"/>
                      <a:pt x="523875" y="314325"/>
                    </a:cubicBezTo>
                    <a:cubicBezTo>
                      <a:pt x="563562" y="315912"/>
                      <a:pt x="598488" y="19050"/>
                      <a:pt x="638175" y="19050"/>
                    </a:cubicBezTo>
                    <a:cubicBezTo>
                      <a:pt x="677862" y="19050"/>
                      <a:pt x="727075" y="315913"/>
                      <a:pt x="762000" y="314325"/>
                    </a:cubicBezTo>
                    <a:cubicBezTo>
                      <a:pt x="796925" y="312737"/>
                      <a:pt x="812800" y="11113"/>
                      <a:pt x="847725" y="9525"/>
                    </a:cubicBezTo>
                    <a:cubicBezTo>
                      <a:pt x="882650" y="7937"/>
                      <a:pt x="927100" y="156368"/>
                      <a:pt x="971550" y="3048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D56BC215-249C-4B07-ABD7-8783C0916A2D}"/>
                  </a:ext>
                </a:extLst>
              </p:cNvPr>
              <p:cNvSpPr/>
              <p:nvPr/>
            </p:nvSpPr>
            <p:spPr>
              <a:xfrm rot="10800000">
                <a:off x="1704915" y="3391532"/>
                <a:ext cx="971550" cy="314331"/>
              </a:xfrm>
              <a:custGeom>
                <a:avLst/>
                <a:gdLst>
                  <a:gd name="connsiteX0" fmla="*/ 0 w 971550"/>
                  <a:gd name="connsiteY0" fmla="*/ 314325 h 314331"/>
                  <a:gd name="connsiteX1" fmla="*/ 142875 w 971550"/>
                  <a:gd name="connsiteY1" fmla="*/ 0 h 314331"/>
                  <a:gd name="connsiteX2" fmla="*/ 285750 w 971550"/>
                  <a:gd name="connsiteY2" fmla="*/ 314325 h 314331"/>
                  <a:gd name="connsiteX3" fmla="*/ 400050 w 971550"/>
                  <a:gd name="connsiteY3" fmla="*/ 9525 h 314331"/>
                  <a:gd name="connsiteX4" fmla="*/ 523875 w 971550"/>
                  <a:gd name="connsiteY4" fmla="*/ 314325 h 314331"/>
                  <a:gd name="connsiteX5" fmla="*/ 638175 w 971550"/>
                  <a:gd name="connsiteY5" fmla="*/ 19050 h 314331"/>
                  <a:gd name="connsiteX6" fmla="*/ 762000 w 971550"/>
                  <a:gd name="connsiteY6" fmla="*/ 314325 h 314331"/>
                  <a:gd name="connsiteX7" fmla="*/ 847725 w 971550"/>
                  <a:gd name="connsiteY7" fmla="*/ 9525 h 314331"/>
                  <a:gd name="connsiteX8" fmla="*/ 971550 w 971550"/>
                  <a:gd name="connsiteY8" fmla="*/ 304800 h 314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71550" h="314331">
                    <a:moveTo>
                      <a:pt x="0" y="314325"/>
                    </a:moveTo>
                    <a:cubicBezTo>
                      <a:pt x="47625" y="157162"/>
                      <a:pt x="95250" y="0"/>
                      <a:pt x="142875" y="0"/>
                    </a:cubicBezTo>
                    <a:cubicBezTo>
                      <a:pt x="190500" y="0"/>
                      <a:pt x="242888" y="312738"/>
                      <a:pt x="285750" y="314325"/>
                    </a:cubicBezTo>
                    <a:cubicBezTo>
                      <a:pt x="328612" y="315912"/>
                      <a:pt x="360363" y="9525"/>
                      <a:pt x="400050" y="9525"/>
                    </a:cubicBezTo>
                    <a:cubicBezTo>
                      <a:pt x="439737" y="9525"/>
                      <a:pt x="484188" y="312738"/>
                      <a:pt x="523875" y="314325"/>
                    </a:cubicBezTo>
                    <a:cubicBezTo>
                      <a:pt x="563562" y="315912"/>
                      <a:pt x="598488" y="19050"/>
                      <a:pt x="638175" y="19050"/>
                    </a:cubicBezTo>
                    <a:cubicBezTo>
                      <a:pt x="677862" y="19050"/>
                      <a:pt x="727075" y="315913"/>
                      <a:pt x="762000" y="314325"/>
                    </a:cubicBezTo>
                    <a:cubicBezTo>
                      <a:pt x="796925" y="312737"/>
                      <a:pt x="812800" y="11113"/>
                      <a:pt x="847725" y="9525"/>
                    </a:cubicBezTo>
                    <a:cubicBezTo>
                      <a:pt x="882650" y="7937"/>
                      <a:pt x="927100" y="156368"/>
                      <a:pt x="971550" y="3048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7ECD9A8B-A228-4745-8E77-96F72A77279A}"/>
                  </a:ext>
                </a:extLst>
              </p:cNvPr>
              <p:cNvSpPr/>
              <p:nvPr/>
            </p:nvSpPr>
            <p:spPr>
              <a:xfrm>
                <a:off x="2584124" y="3362957"/>
                <a:ext cx="971550" cy="314331"/>
              </a:xfrm>
              <a:custGeom>
                <a:avLst/>
                <a:gdLst>
                  <a:gd name="connsiteX0" fmla="*/ 0 w 971550"/>
                  <a:gd name="connsiteY0" fmla="*/ 314325 h 314331"/>
                  <a:gd name="connsiteX1" fmla="*/ 142875 w 971550"/>
                  <a:gd name="connsiteY1" fmla="*/ 0 h 314331"/>
                  <a:gd name="connsiteX2" fmla="*/ 285750 w 971550"/>
                  <a:gd name="connsiteY2" fmla="*/ 314325 h 314331"/>
                  <a:gd name="connsiteX3" fmla="*/ 400050 w 971550"/>
                  <a:gd name="connsiteY3" fmla="*/ 9525 h 314331"/>
                  <a:gd name="connsiteX4" fmla="*/ 523875 w 971550"/>
                  <a:gd name="connsiteY4" fmla="*/ 314325 h 314331"/>
                  <a:gd name="connsiteX5" fmla="*/ 638175 w 971550"/>
                  <a:gd name="connsiteY5" fmla="*/ 19050 h 314331"/>
                  <a:gd name="connsiteX6" fmla="*/ 762000 w 971550"/>
                  <a:gd name="connsiteY6" fmla="*/ 314325 h 314331"/>
                  <a:gd name="connsiteX7" fmla="*/ 847725 w 971550"/>
                  <a:gd name="connsiteY7" fmla="*/ 9525 h 314331"/>
                  <a:gd name="connsiteX8" fmla="*/ 971550 w 971550"/>
                  <a:gd name="connsiteY8" fmla="*/ 304800 h 314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71550" h="314331">
                    <a:moveTo>
                      <a:pt x="0" y="314325"/>
                    </a:moveTo>
                    <a:cubicBezTo>
                      <a:pt x="47625" y="157162"/>
                      <a:pt x="95250" y="0"/>
                      <a:pt x="142875" y="0"/>
                    </a:cubicBezTo>
                    <a:cubicBezTo>
                      <a:pt x="190500" y="0"/>
                      <a:pt x="242888" y="312738"/>
                      <a:pt x="285750" y="314325"/>
                    </a:cubicBezTo>
                    <a:cubicBezTo>
                      <a:pt x="328612" y="315912"/>
                      <a:pt x="360363" y="9525"/>
                      <a:pt x="400050" y="9525"/>
                    </a:cubicBezTo>
                    <a:cubicBezTo>
                      <a:pt x="439737" y="9525"/>
                      <a:pt x="484188" y="312738"/>
                      <a:pt x="523875" y="314325"/>
                    </a:cubicBezTo>
                    <a:cubicBezTo>
                      <a:pt x="563562" y="315912"/>
                      <a:pt x="598488" y="19050"/>
                      <a:pt x="638175" y="19050"/>
                    </a:cubicBezTo>
                    <a:cubicBezTo>
                      <a:pt x="677862" y="19050"/>
                      <a:pt x="727075" y="315913"/>
                      <a:pt x="762000" y="314325"/>
                    </a:cubicBezTo>
                    <a:cubicBezTo>
                      <a:pt x="796925" y="312737"/>
                      <a:pt x="812800" y="11113"/>
                      <a:pt x="847725" y="9525"/>
                    </a:cubicBezTo>
                    <a:cubicBezTo>
                      <a:pt x="882650" y="7937"/>
                      <a:pt x="927100" y="156368"/>
                      <a:pt x="971550" y="3048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Oval 3"/>
          <p:cNvSpPr/>
          <p:nvPr/>
        </p:nvSpPr>
        <p:spPr>
          <a:xfrm rot="18661772">
            <a:off x="6643067" y="1061607"/>
            <a:ext cx="905113" cy="57942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rot="18661772">
            <a:off x="6728792" y="2661807"/>
            <a:ext cx="905113" cy="57942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80125"/>
            <a:ext cx="628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026548"/>
            <a:ext cx="2949127" cy="417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36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repeatCount="indefinite" accel="2000" decel="2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0.00086 0.01967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97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56356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Our Solution for Ophthalmology - VOCT for the Eye </a:t>
            </a:r>
            <a:endParaRPr lang="en-US" sz="24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" t="449" r="51937" b="34684"/>
          <a:stretch/>
        </p:blipFill>
        <p:spPr bwMode="auto">
          <a:xfrm>
            <a:off x="381000" y="1082040"/>
            <a:ext cx="3017520" cy="219456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A76E3E9-1339-468D-9557-8FC1CA478791}"/>
              </a:ext>
            </a:extLst>
          </p:cNvPr>
          <p:cNvSpPr txBox="1"/>
          <p:nvPr/>
        </p:nvSpPr>
        <p:spPr>
          <a:xfrm>
            <a:off x="3505200" y="990600"/>
            <a:ext cx="5486400" cy="264687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b="1" u="sng" dirty="0">
                <a:latin typeface="Garamond" panose="02020404030301010803" pitchFamily="18" charset="0"/>
              </a:rPr>
              <a:t>Virtual Biopsy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dirty="0">
                <a:latin typeface="Garamond" panose="02020404030301010803" pitchFamily="18" charset="0"/>
              </a:rPr>
              <a:t>(non-invasive PHYSICAL analysis)</a:t>
            </a:r>
          </a:p>
          <a:p>
            <a:r>
              <a:rPr lang="en-US" i="1" dirty="0">
                <a:latin typeface="Garamond" panose="02020404030301010803" pitchFamily="18" charset="0"/>
                <a:cs typeface="Garamond"/>
              </a:rPr>
              <a:t>What it looks like, </a:t>
            </a:r>
            <a:r>
              <a:rPr lang="en-US" i="1" u="sng" dirty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and how it behaves</a:t>
            </a:r>
          </a:p>
          <a:p>
            <a:pPr marL="64008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No other method directly </a:t>
            </a:r>
            <a:r>
              <a:rPr lang="en-US" dirty="0" smtClean="0">
                <a:latin typeface="Garamond" panose="02020404030301010803" pitchFamily="18" charset="0"/>
                <a:cs typeface="Garamond"/>
              </a:rPr>
              <a:t>measures the biomechanics of individual eye components (i.e. corneal, retina, optic nerve, sclera, limbus, lens)</a:t>
            </a:r>
            <a:endParaRPr lang="en-US" dirty="0">
              <a:latin typeface="Garamond" panose="02020404030301010803" pitchFamily="18" charset="0"/>
            </a:endParaRPr>
          </a:p>
          <a:p>
            <a:pPr marL="64008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Garamond" panose="02020404030301010803" pitchFamily="18" charset="0"/>
              </a:rPr>
              <a:t>VOCT is </a:t>
            </a:r>
            <a:r>
              <a:rPr lang="en-US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very </a:t>
            </a:r>
            <a:r>
              <a:rPr lang="en-US" b="1" dirty="0">
                <a:solidFill>
                  <a:srgbClr val="C00000"/>
                </a:solidFill>
                <a:latin typeface="Garamond" panose="02020404030301010803" pitchFamily="18" charset="0"/>
              </a:rPr>
              <a:t>high resolution and is </a:t>
            </a:r>
            <a:r>
              <a:rPr lang="en-US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noncontact</a:t>
            </a:r>
            <a:endParaRPr lang="en-US" b="1" dirty="0">
              <a:solidFill>
                <a:srgbClr val="C00000"/>
              </a:solidFill>
              <a:latin typeface="Garamond" panose="02020404030301010803" pitchFamily="18" charset="0"/>
              <a:cs typeface="Garamond"/>
            </a:endParaRPr>
          </a:p>
          <a:p>
            <a:pPr marL="64008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Garamond" panose="02020404030301010803" pitchFamily="18" charset="0"/>
                <a:cs typeface="Garamond"/>
              </a:rPr>
              <a:t>VOCT utilizes sound at safe levels</a:t>
            </a:r>
          </a:p>
          <a:p>
            <a:pPr marL="354330">
              <a:spcBef>
                <a:spcPts val="600"/>
              </a:spcBef>
            </a:pPr>
            <a:endParaRPr lang="en-US" sz="2000" dirty="0">
              <a:latin typeface="Garamond" panose="02020404030301010803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" y="3965575"/>
            <a:ext cx="3756025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1600" y="3516868"/>
            <a:ext cx="1728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Garamond" panose="02020404030301010803" pitchFamily="18" charset="0"/>
              </a:rPr>
              <a:t>Normal Cornea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1" r="6045"/>
          <a:stretch/>
        </p:blipFill>
        <p:spPr bwMode="auto">
          <a:xfrm>
            <a:off x="4191000" y="4038600"/>
            <a:ext cx="466344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76892" y="3244334"/>
            <a:ext cx="2190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Keratoconus Cornea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334000" y="3516868"/>
            <a:ext cx="2190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Keratoconus Cornea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15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A76E3E9-1339-468D-9557-8FC1CA478791}"/>
              </a:ext>
            </a:extLst>
          </p:cNvPr>
          <p:cNvSpPr txBox="1"/>
          <p:nvPr/>
        </p:nvSpPr>
        <p:spPr>
          <a:xfrm>
            <a:off x="76200" y="762000"/>
            <a:ext cx="8915400" cy="223137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L="354330"/>
            <a:r>
              <a:rPr lang="en-US" sz="2000" b="1" i="1" u="sng" dirty="0" smtClean="0">
                <a:solidFill>
                  <a:schemeClr val="tx2"/>
                </a:solidFill>
                <a:latin typeface="Garamond" panose="02020404030301010803" pitchFamily="18" charset="0"/>
                <a:cs typeface="Garamond"/>
              </a:rPr>
              <a:t>FDA Breakthrough Device Designation Approval</a:t>
            </a:r>
          </a:p>
          <a:p>
            <a:pPr marL="354330"/>
            <a:endParaRPr lang="en-US" sz="800" b="1" u="sng" dirty="0" smtClean="0">
              <a:latin typeface="Garamond" panose="02020404030301010803" pitchFamily="18" charset="0"/>
              <a:cs typeface="Garamond"/>
            </a:endParaRPr>
          </a:p>
          <a:p>
            <a:pPr marL="697230" indent="-342900">
              <a:buFont typeface="+mj-lt"/>
              <a:buAutoNum type="arabicParenR"/>
            </a:pPr>
            <a:r>
              <a:rPr lang="en-US" sz="1600" dirty="0" smtClean="0"/>
              <a:t>Aid </a:t>
            </a:r>
            <a:r>
              <a:rPr lang="en-US" sz="1600" dirty="0"/>
              <a:t>for the dermatologist to augment visual and </a:t>
            </a:r>
            <a:r>
              <a:rPr lang="en-US" sz="1600" dirty="0" err="1"/>
              <a:t>dermoscopic</a:t>
            </a:r>
            <a:r>
              <a:rPr lang="en-US" sz="1600" dirty="0"/>
              <a:t> </a:t>
            </a:r>
            <a:r>
              <a:rPr lang="en-US" sz="1600" dirty="0" smtClean="0"/>
              <a:t>analyses </a:t>
            </a:r>
          </a:p>
          <a:p>
            <a:pPr marL="731520" lvl="2">
              <a:buFont typeface="Arial" panose="020B0604020202020204" pitchFamily="34" charset="0"/>
              <a:buChar char="•"/>
            </a:pPr>
            <a:r>
              <a:rPr lang="en-US" sz="1600" dirty="0"/>
              <a:t>F</a:t>
            </a:r>
            <a:r>
              <a:rPr lang="en-US" sz="1600" dirty="0" smtClean="0"/>
              <a:t>or non-invasive </a:t>
            </a:r>
            <a:r>
              <a:rPr lang="en-US" sz="1600" dirty="0"/>
              <a:t>quantitative determination of </a:t>
            </a:r>
            <a:r>
              <a:rPr lang="en-US" sz="1600" dirty="0" smtClean="0"/>
              <a:t>fibrous &amp; </a:t>
            </a:r>
            <a:r>
              <a:rPr lang="en-US" sz="1600" dirty="0"/>
              <a:t>cancerous tissues</a:t>
            </a:r>
            <a:r>
              <a:rPr lang="en-US" sz="1600" dirty="0" smtClean="0"/>
              <a:t>; </a:t>
            </a:r>
          </a:p>
          <a:p>
            <a:pPr marL="69723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1600" dirty="0"/>
              <a:t>E</a:t>
            </a:r>
            <a:r>
              <a:rPr lang="en-US" sz="1600" dirty="0" smtClean="0"/>
              <a:t>nable </a:t>
            </a:r>
            <a:r>
              <a:rPr lang="en-US" sz="1600" dirty="0"/>
              <a:t>the dermatologist to identify the lesion margins and depth non-invasively; </a:t>
            </a:r>
            <a:endParaRPr lang="en-US" sz="1600" dirty="0" smtClean="0"/>
          </a:p>
          <a:p>
            <a:pPr marL="697230" indent="-342900">
              <a:spcBef>
                <a:spcPts val="600"/>
              </a:spcBef>
              <a:buFont typeface="+mj-lt"/>
              <a:buAutoNum type="arabicParenR"/>
            </a:pPr>
            <a:r>
              <a:rPr lang="en-US" sz="1600" dirty="0"/>
              <a:t>A</a:t>
            </a:r>
            <a:r>
              <a:rPr lang="en-US" sz="1600" dirty="0" smtClean="0"/>
              <a:t>llow </a:t>
            </a:r>
            <a:r>
              <a:rPr lang="en-US" sz="1600" dirty="0"/>
              <a:t>the dermatologist </a:t>
            </a:r>
            <a:r>
              <a:rPr lang="en-US" sz="1600" dirty="0" smtClean="0"/>
              <a:t>&amp; </a:t>
            </a:r>
            <a:r>
              <a:rPr lang="en-US" sz="1600" dirty="0"/>
              <a:t>patient to know </a:t>
            </a:r>
            <a:r>
              <a:rPr lang="en-US" sz="1600" dirty="0" smtClean="0"/>
              <a:t>how </a:t>
            </a:r>
            <a:r>
              <a:rPr lang="en-US" sz="1600" dirty="0"/>
              <a:t>much surgery is needed </a:t>
            </a:r>
            <a:r>
              <a:rPr lang="en-US" sz="1600" dirty="0" smtClean="0"/>
              <a:t>to remove</a:t>
            </a:r>
          </a:p>
          <a:p>
            <a:pPr marL="731520" lvl="1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/>
              <a:t>whole tumor in one surgical procedure </a:t>
            </a:r>
            <a:r>
              <a:rPr lang="en-US" sz="1600" dirty="0" smtClean="0"/>
              <a:t>&amp;  </a:t>
            </a:r>
            <a:r>
              <a:rPr lang="en-US" sz="1600" dirty="0"/>
              <a:t>minimize the unnecessary removal of healthy </a:t>
            </a:r>
            <a:r>
              <a:rPr lang="en-US" sz="1600" dirty="0" smtClean="0"/>
              <a:t>tissue</a:t>
            </a:r>
            <a:endParaRPr lang="en-US" sz="1600" dirty="0">
              <a:latin typeface="Garamond" panose="020204040303010108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7FFF9E1-0FE5-4D23-8689-21374C819953}"/>
              </a:ext>
            </a:extLst>
          </p:cNvPr>
          <p:cNvSpPr/>
          <p:nvPr/>
        </p:nvSpPr>
        <p:spPr>
          <a:xfrm>
            <a:off x="211412" y="377101"/>
            <a:ext cx="8467725" cy="36933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 lIns="91440">
            <a:spAutoFit/>
          </a:bodyPr>
          <a:lstStyle/>
          <a:p>
            <a:pPr marL="122238" lvl="1" algn="ctr"/>
            <a:r>
              <a:rPr lang="en-US" b="1" dirty="0" smtClean="0">
                <a:solidFill>
                  <a:schemeClr val="bg1"/>
                </a:solidFill>
                <a:latin typeface="Garamond" panose="02020404030301010803" pitchFamily="18" charset="0"/>
                <a:cs typeface="Garamond"/>
              </a:rPr>
              <a:t>Current Status </a:t>
            </a:r>
            <a:endParaRPr lang="en-US" b="1" dirty="0">
              <a:solidFill>
                <a:schemeClr val="bg1"/>
              </a:solidFill>
              <a:latin typeface="Garamond" panose="02020404030301010803" pitchFamily="18" charset="0"/>
              <a:cs typeface="Garamond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80125"/>
            <a:ext cx="628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6725" y="2969329"/>
            <a:ext cx="8212412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latin typeface="Garamond" panose="02020404030301010803" pitchFamily="18" charset="0"/>
              </a:rPr>
              <a:t>Dermatology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Clinical Studies ongoing with Summit Health in New Jersey</a:t>
            </a:r>
          </a:p>
          <a:p>
            <a:r>
              <a:rPr lang="en-US" sz="1600" dirty="0"/>
              <a:t>	(2,500 providers; 12,000 employees; 340 locations in NJ, NY, CT, PA)</a:t>
            </a: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en-US" sz="1600" dirty="0"/>
              <a:t>Pigmented Lesions and Melanoma Detection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Initiating </a:t>
            </a:r>
            <a:r>
              <a:rPr lang="en-US" sz="1600" dirty="0"/>
              <a:t>Clinical Studies with Cleveland Clinic in Vero </a:t>
            </a:r>
            <a:r>
              <a:rPr lang="en-US" sz="1600" dirty="0" smtClean="0"/>
              <a:t>Beach</a:t>
            </a:r>
            <a:endParaRPr lang="en-US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Additional </a:t>
            </a:r>
            <a:r>
              <a:rPr lang="en-US" sz="1600" dirty="0"/>
              <a:t>potential application - quantifiable cosmetic treatment effectiveness </a:t>
            </a:r>
          </a:p>
        </p:txBody>
      </p:sp>
      <p:sp>
        <p:nvSpPr>
          <p:cNvPr id="4" name="Rectangle 3"/>
          <p:cNvSpPr/>
          <p:nvPr/>
        </p:nvSpPr>
        <p:spPr>
          <a:xfrm>
            <a:off x="436245" y="4770328"/>
            <a:ext cx="814387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>
                <a:latin typeface="Garamond" panose="02020404030301010803" pitchFamily="18" charset="0"/>
              </a:rPr>
              <a:t>Ophthalmology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Clinical Studies ongoing with Wills Eye Hospital in </a:t>
            </a:r>
            <a:r>
              <a:rPr lang="en-US" sz="1600" dirty="0" smtClean="0"/>
              <a:t>Philadelphia</a:t>
            </a: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en-US" sz="1600" dirty="0" smtClean="0"/>
              <a:t>Focused </a:t>
            </a:r>
            <a:r>
              <a:rPr lang="en-US" sz="1600" dirty="0"/>
              <a:t>on Corneal </a:t>
            </a:r>
            <a:r>
              <a:rPr lang="en-US" sz="1600" dirty="0" smtClean="0"/>
              <a:t>Involvement  in Keratoconus, Glaucoma and Myopia</a:t>
            </a:r>
            <a:endParaRPr lang="en-US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Retinal Disease Clinical </a:t>
            </a:r>
            <a:r>
              <a:rPr lang="en-US" sz="1600" dirty="0"/>
              <a:t>Studies beginning with Wills Eye Hospital in </a:t>
            </a:r>
            <a:r>
              <a:rPr lang="en-US" sz="1600" dirty="0" smtClean="0"/>
              <a:t>Philadelphia</a:t>
            </a:r>
            <a:endParaRPr lang="en-US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423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254233" y="1082240"/>
            <a:ext cx="1594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“I can’t afford to hit a </a:t>
            </a:r>
            <a:r>
              <a:rPr lang="en-US" b="1" dirty="0">
                <a:solidFill>
                  <a:srgbClr val="C00000"/>
                </a:solidFill>
              </a:rPr>
              <a:t>blood vessel</a:t>
            </a:r>
            <a:r>
              <a:rPr lang="en-US" dirty="0"/>
              <a:t>”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567" y="1018053"/>
            <a:ext cx="924742" cy="112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85206" y="2207567"/>
            <a:ext cx="1879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Michael Richard, M.D.</a:t>
            </a:r>
          </a:p>
          <a:p>
            <a:r>
              <a:rPr lang="en-US" sz="1200" dirty="0"/>
              <a:t>Oculofacial Plastic Surgeon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01" y="1143000"/>
            <a:ext cx="860456" cy="102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3204" y="220980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Monika Srivastava, M.D.</a:t>
            </a:r>
          </a:p>
          <a:p>
            <a:r>
              <a:rPr lang="en-US" sz="1200" dirty="0"/>
              <a:t>Dermatologist/Mohs Surgeon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3000" y="10668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“help me </a:t>
            </a:r>
            <a:r>
              <a:rPr lang="en-US" b="1" dirty="0">
                <a:solidFill>
                  <a:srgbClr val="C00000"/>
                </a:solidFill>
              </a:rPr>
              <a:t>find the margins</a:t>
            </a:r>
            <a:r>
              <a:rPr lang="en-US" dirty="0"/>
              <a:t>.. more cuts .. big problem.”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" b="18487"/>
          <a:stretch/>
        </p:blipFill>
        <p:spPr bwMode="auto">
          <a:xfrm>
            <a:off x="297513" y="4621180"/>
            <a:ext cx="845487" cy="941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7517" y="5602069"/>
            <a:ext cx="1577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3"/>
            <a:r>
              <a:rPr lang="en-US" sz="1200" dirty="0">
                <a:solidFill>
                  <a:prstClr val="black"/>
                </a:solidFill>
              </a:rPr>
              <a:t>Matt Halpern</a:t>
            </a:r>
            <a:r>
              <a:rPr lang="en-US" sz="1200" dirty="0" smtClean="0">
                <a:solidFill>
                  <a:prstClr val="black"/>
                </a:solidFill>
              </a:rPr>
              <a:t>, M.D</a:t>
            </a:r>
            <a:r>
              <a:rPr lang="en-US" sz="1200" dirty="0">
                <a:solidFill>
                  <a:prstClr val="black"/>
                </a:solidFill>
              </a:rPr>
              <a:t>. </a:t>
            </a:r>
            <a:r>
              <a:rPr lang="en-US" sz="1200" dirty="0" smtClean="0">
                <a:solidFill>
                  <a:prstClr val="black"/>
                </a:solidFill>
              </a:rPr>
              <a:t>Dermatologist</a:t>
            </a:r>
            <a:r>
              <a:rPr lang="en-US" sz="1200" dirty="0">
                <a:solidFill>
                  <a:prstClr val="black"/>
                </a:solidFill>
              </a:rPr>
              <a:t>/</a:t>
            </a:r>
          </a:p>
          <a:p>
            <a:pPr defTabSz="914353"/>
            <a:r>
              <a:rPr lang="en-US" sz="1200" dirty="0">
                <a:solidFill>
                  <a:prstClr val="black"/>
                </a:solidFill>
              </a:rPr>
              <a:t>Mohs Surgeon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61698" y="4715470"/>
            <a:ext cx="3106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“is it cancerous or not. I don’t want to </a:t>
            </a:r>
            <a:r>
              <a:rPr lang="en-US" b="1" dirty="0">
                <a:solidFill>
                  <a:srgbClr val="C00000"/>
                </a:solidFill>
              </a:rPr>
              <a:t>wait for biopsy </a:t>
            </a:r>
            <a:r>
              <a:rPr lang="en-US" b="1" dirty="0" smtClean="0">
                <a:solidFill>
                  <a:srgbClr val="C00000"/>
                </a:solidFill>
              </a:rPr>
              <a:t>results.</a:t>
            </a:r>
            <a:r>
              <a:rPr lang="en-US" dirty="0"/>
              <a:t> </a:t>
            </a:r>
            <a:r>
              <a:rPr lang="en-US" dirty="0" smtClean="0"/>
              <a:t>How </a:t>
            </a:r>
            <a:r>
              <a:rPr lang="en-US" dirty="0"/>
              <a:t>much does it </a:t>
            </a:r>
            <a:r>
              <a:rPr lang="en-US" b="1" dirty="0">
                <a:solidFill>
                  <a:srgbClr val="C00000"/>
                </a:solidFill>
              </a:rPr>
              <a:t>cost</a:t>
            </a:r>
            <a:r>
              <a:rPr lang="en-US" dirty="0"/>
              <a:t>?”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2200" y="2895600"/>
            <a:ext cx="1589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“I often </a:t>
            </a:r>
            <a:r>
              <a:rPr lang="en-US" b="1" dirty="0">
                <a:solidFill>
                  <a:srgbClr val="C00000"/>
                </a:solidFill>
              </a:rPr>
              <a:t>cut in excess of 5 times.”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058" y="2792664"/>
            <a:ext cx="924742" cy="108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25425" y="3875968"/>
            <a:ext cx="1882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Stephen Spates, </a:t>
            </a:r>
            <a:r>
              <a:rPr lang="en-US" sz="1200" dirty="0" smtClean="0"/>
              <a:t>M.D</a:t>
            </a:r>
            <a:r>
              <a:rPr lang="en-US" sz="1200" dirty="0"/>
              <a:t>. </a:t>
            </a:r>
            <a:r>
              <a:rPr lang="en-US" sz="1200" dirty="0" smtClean="0"/>
              <a:t>Dermatologist</a:t>
            </a:r>
            <a:r>
              <a:rPr lang="en-US" sz="1200" dirty="0"/>
              <a:t>/</a:t>
            </a:r>
          </a:p>
          <a:p>
            <a:pPr algn="r"/>
            <a:r>
              <a:rPr lang="en-US" sz="1200" dirty="0"/>
              <a:t>Mohs Surgeon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8" t="9511" r="5056" b="17761"/>
          <a:stretch/>
        </p:blipFill>
        <p:spPr bwMode="auto">
          <a:xfrm>
            <a:off x="7766567" y="4623814"/>
            <a:ext cx="844033" cy="103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286339" y="5615753"/>
            <a:ext cx="1552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53"/>
            <a:r>
              <a:rPr lang="en-US" sz="1200" dirty="0">
                <a:solidFill>
                  <a:prstClr val="black"/>
                </a:solidFill>
              </a:rPr>
              <a:t>Ian Odell, M.D., Ph.D. </a:t>
            </a:r>
          </a:p>
          <a:p>
            <a:pPr algn="r" defTabSz="914353"/>
            <a:r>
              <a:rPr lang="en-US" sz="1200" dirty="0">
                <a:solidFill>
                  <a:prstClr val="black"/>
                </a:solidFill>
              </a:rPr>
              <a:t>Dermatologist  - Yale</a:t>
            </a:r>
          </a:p>
          <a:p>
            <a:pPr algn="r" defTabSz="914353"/>
            <a:r>
              <a:rPr lang="en-US" sz="1200" dirty="0">
                <a:solidFill>
                  <a:prstClr val="black"/>
                </a:solidFill>
              </a:rPr>
              <a:t>New Haven Hospital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76801" y="4648200"/>
            <a:ext cx="2854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</a:t>
            </a:r>
            <a:r>
              <a:rPr lang="en-US" b="1" dirty="0">
                <a:solidFill>
                  <a:srgbClr val="C00000"/>
                </a:solidFill>
              </a:rPr>
              <a:t>I just biopsy everything</a:t>
            </a:r>
            <a:r>
              <a:rPr lang="en-US" dirty="0"/>
              <a:t>…</a:t>
            </a:r>
          </a:p>
          <a:p>
            <a:pPr algn="ctr"/>
            <a:r>
              <a:rPr lang="en-US" dirty="0"/>
              <a:t>not everyone wants a biopsy.”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3"/>
          </p:nvPr>
        </p:nvSpPr>
        <p:spPr>
          <a:xfrm>
            <a:off x="71948" y="345230"/>
            <a:ext cx="8965519" cy="423248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/>
              <a:t>Insights </a:t>
            </a:r>
            <a:r>
              <a:rPr lang="en-US" sz="2000" dirty="0"/>
              <a:t>from</a:t>
            </a:r>
            <a:r>
              <a:rPr lang="en-US" sz="2800" dirty="0"/>
              <a:t> </a:t>
            </a:r>
            <a:r>
              <a:rPr lang="en-US" sz="3400" dirty="0"/>
              <a:t>Prospective Customers </a:t>
            </a:r>
            <a:r>
              <a:rPr lang="en-US" b="0" dirty="0" smtClean="0"/>
              <a:t>(</a:t>
            </a:r>
            <a:r>
              <a:rPr lang="en-US" b="0" i="1" dirty="0" smtClean="0"/>
              <a:t>70</a:t>
            </a:r>
            <a:r>
              <a:rPr lang="en-US" b="0" i="1" dirty="0" smtClean="0"/>
              <a:t>+ </a:t>
            </a:r>
            <a:r>
              <a:rPr lang="en-US" b="0" i="1" dirty="0"/>
              <a:t>Interviews in the Dermatological Ecosystem</a:t>
            </a:r>
            <a:r>
              <a:rPr lang="en-US" b="0" dirty="0"/>
              <a:t>)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8" b="17000"/>
          <a:stretch/>
        </p:blipFill>
        <p:spPr bwMode="auto">
          <a:xfrm>
            <a:off x="357764" y="2753360"/>
            <a:ext cx="914400" cy="105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06752" y="3963513"/>
            <a:ext cx="2113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James </a:t>
            </a:r>
            <a:r>
              <a:rPr lang="en-US" sz="1200" dirty="0" err="1"/>
              <a:t>Grichnik</a:t>
            </a:r>
            <a:r>
              <a:rPr lang="en-US" sz="1200" dirty="0"/>
              <a:t>, M.D</a:t>
            </a:r>
            <a:r>
              <a:rPr lang="en-US" sz="1200" dirty="0" smtClean="0"/>
              <a:t>., Ph.D</a:t>
            </a:r>
            <a:r>
              <a:rPr lang="en-US" sz="1200" dirty="0"/>
              <a:t>. </a:t>
            </a:r>
          </a:p>
          <a:p>
            <a:r>
              <a:rPr lang="en-US" sz="1200" dirty="0"/>
              <a:t>Dermatologist/Mohs Surgeon</a:t>
            </a:r>
          </a:p>
          <a:p>
            <a:r>
              <a:rPr lang="en-US" sz="1200" dirty="0" smtClean="0"/>
              <a:t>University of Southern Florida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1219200" y="2685871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“Give me a </a:t>
            </a:r>
            <a:r>
              <a:rPr lang="en-US" b="1" dirty="0">
                <a:solidFill>
                  <a:srgbClr val="C00000"/>
                </a:solidFill>
              </a:rPr>
              <a:t>stiffness map </a:t>
            </a:r>
            <a:r>
              <a:rPr lang="en-US" dirty="0"/>
              <a:t>superimposed over an image.”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3429000" y="2838271"/>
            <a:ext cx="281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“Differentiating pigmented lesions and Melanoma with VOCT would be a MAJOR </a:t>
            </a:r>
            <a:r>
              <a:rPr lang="en-US" dirty="0" smtClean="0"/>
              <a:t>breakthrough.”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066800"/>
            <a:ext cx="89693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14799" y="2357735"/>
            <a:ext cx="160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Hari </a:t>
            </a:r>
            <a:r>
              <a:rPr lang="en-US" sz="1200" dirty="0" err="1"/>
              <a:t>Nadiminti</a:t>
            </a:r>
            <a:r>
              <a:rPr lang="en-US" sz="1200" dirty="0"/>
              <a:t>, MD</a:t>
            </a:r>
          </a:p>
          <a:p>
            <a:r>
              <a:rPr lang="en-US" sz="1200" dirty="0"/>
              <a:t>Summit </a:t>
            </a:r>
            <a:r>
              <a:rPr lang="en-US" sz="1200" dirty="0" smtClean="0"/>
              <a:t>Health</a:t>
            </a:r>
            <a:endParaRPr lang="en-US" sz="1200" dirty="0"/>
          </a:p>
        </p:txBody>
      </p:sp>
      <p:sp>
        <p:nvSpPr>
          <p:cNvPr id="18" name="Rounded Rectangle 17"/>
          <p:cNvSpPr/>
          <p:nvPr/>
        </p:nvSpPr>
        <p:spPr>
          <a:xfrm>
            <a:off x="3352800" y="914400"/>
            <a:ext cx="2819400" cy="328473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2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3" grpId="0"/>
      <p:bldP spid="5" grpId="0"/>
      <p:bldP spid="14" grpId="0"/>
      <p:bldP spid="15" grpId="0"/>
      <p:bldP spid="16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86375" y="1200150"/>
            <a:ext cx="3771900" cy="4724400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BF515C-8FA5-451A-BAF7-38EF5E023CE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00088" y="345440"/>
            <a:ext cx="8375680" cy="43180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Our Value </a:t>
            </a:r>
            <a:r>
              <a:rPr lang="en-US" dirty="0" smtClean="0"/>
              <a:t>Proposition  - For Dermatology</a:t>
            </a:r>
            <a:endParaRPr lang="en-US" dirty="0">
              <a:cs typeface="Garamond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xmlns="" id="{ECC83F4B-D896-4FE0-9761-AC7E1B6670AC}"/>
              </a:ext>
            </a:extLst>
          </p:cNvPr>
          <p:cNvSpPr txBox="1"/>
          <p:nvPr/>
        </p:nvSpPr>
        <p:spPr>
          <a:xfrm>
            <a:off x="-314325" y="902926"/>
            <a:ext cx="5486400" cy="5442794"/>
          </a:xfrm>
          <a:prstGeom prst="rect">
            <a:avLst/>
          </a:prstGeom>
          <a:noFill/>
        </p:spPr>
        <p:txBody>
          <a:bodyPr wrap="square" lIns="101877" tIns="50938" rIns="101877" bIns="50938" rtlCol="0">
            <a:spAutoFit/>
          </a:bodyPr>
          <a:lstStyle>
            <a:defPPr>
              <a:defRPr lang="en-US"/>
            </a:defPPr>
            <a:lvl1pPr marL="0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412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1520" lvl="1" indent="-285736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b="1" u="sng" dirty="0">
                <a:latin typeface="Garamond" panose="02020404030301010803" pitchFamily="18" charset="0"/>
                <a:cs typeface="Garamond"/>
              </a:rPr>
              <a:t>For the Physician </a:t>
            </a:r>
            <a:r>
              <a:rPr lang="en-US" sz="1800" b="1" i="1" dirty="0">
                <a:latin typeface="Garamond" panose="02020404030301010803" pitchFamily="18" charset="0"/>
                <a:cs typeface="Garamond"/>
              </a:rPr>
              <a:t>(first customer target)</a:t>
            </a:r>
            <a:endParaRPr lang="en-US" sz="1800" b="1" u="sng" dirty="0">
              <a:latin typeface="Garamond" panose="02020404030301010803" pitchFamily="18" charset="0"/>
              <a:cs typeface="Garamond"/>
            </a:endParaRPr>
          </a:p>
          <a:p>
            <a:pPr marL="109728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  <a:cs typeface="Garamond"/>
              </a:rPr>
              <a:t>Increase patient </a:t>
            </a:r>
            <a:r>
              <a:rPr lang="en-US" sz="1600" b="1" dirty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surgical throughput by up to 50%</a:t>
            </a:r>
          </a:p>
          <a:p>
            <a:pPr marL="109728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Increase volume of patients </a:t>
            </a:r>
            <a:r>
              <a:rPr lang="en-US" sz="1600" dirty="0">
                <a:latin typeface="Garamond" panose="02020404030301010803" pitchFamily="18" charset="0"/>
                <a:cs typeface="Garamond"/>
              </a:rPr>
              <a:t>accurately screened</a:t>
            </a:r>
          </a:p>
          <a:p>
            <a:pPr marL="109728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  <a:cs typeface="Arial" panose="020B0604020202020204" pitchFamily="34" charset="0"/>
              </a:rPr>
              <a:t>Minimize diagnostic time – </a:t>
            </a:r>
            <a:r>
              <a:rPr lang="en-US" sz="1600" b="1" dirty="0">
                <a:solidFill>
                  <a:srgbClr val="C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better patient outcomes</a:t>
            </a:r>
          </a:p>
          <a:p>
            <a:pPr marL="109728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  <a:cs typeface="Arial" panose="020B0604020202020204" pitchFamily="34" charset="0"/>
              </a:rPr>
              <a:t>Increase patient satisfaction</a:t>
            </a:r>
          </a:p>
          <a:p>
            <a:pPr marL="147447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800" b="1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73152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b="1" u="sng" dirty="0">
                <a:latin typeface="Garamond" panose="02020404030301010803" pitchFamily="18" charset="0"/>
                <a:cs typeface="Garamond"/>
              </a:rPr>
              <a:t>For the Patient </a:t>
            </a:r>
            <a:endParaRPr lang="en-US" sz="1800" b="1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109728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Minimize </a:t>
            </a:r>
            <a:r>
              <a:rPr lang="en-US" sz="1600" b="1" dirty="0">
                <a:solidFill>
                  <a:srgbClr val="C00000"/>
                </a:solidFill>
                <a:latin typeface="Garamond" panose="02020404030301010803" pitchFamily="18" charset="0"/>
              </a:rPr>
              <a:t>wait time</a:t>
            </a:r>
            <a:r>
              <a:rPr lang="en-US" sz="1600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sz="1600" dirty="0">
                <a:latin typeface="Garamond" panose="02020404030301010803" pitchFamily="18" charset="0"/>
              </a:rPr>
              <a:t>for biopsy results from 1 hour to days </a:t>
            </a:r>
            <a:r>
              <a:rPr lang="en-US" sz="1600" b="1" dirty="0">
                <a:solidFill>
                  <a:srgbClr val="C00000"/>
                </a:solidFill>
                <a:latin typeface="Garamond" panose="02020404030301010803" pitchFamily="18" charset="0"/>
              </a:rPr>
              <a:t>down to 5 – 15 minutes </a:t>
            </a:r>
          </a:p>
          <a:p>
            <a:pPr marL="109728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  <a:cs typeface="Garamond"/>
              </a:rPr>
              <a:t>Minimize the number of cuts</a:t>
            </a:r>
          </a:p>
          <a:p>
            <a:pPr marL="109728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  <a:cs typeface="Garamond"/>
              </a:rPr>
              <a:t>Minimize healthy tissue removal – </a:t>
            </a:r>
            <a:r>
              <a:rPr lang="en-US" sz="1600" b="1" dirty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especially on the face</a:t>
            </a:r>
          </a:p>
          <a:p>
            <a:pPr marL="109728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800" b="1" dirty="0">
              <a:latin typeface="Garamond" panose="02020404030301010803" pitchFamily="18" charset="0"/>
              <a:cs typeface="Garamond"/>
            </a:endParaRPr>
          </a:p>
          <a:p>
            <a:pPr marL="73152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b="1" u="sng" dirty="0">
                <a:latin typeface="Garamond" panose="02020404030301010803" pitchFamily="18" charset="0"/>
                <a:cs typeface="Garamond"/>
              </a:rPr>
              <a:t>For the Payer</a:t>
            </a:r>
          </a:p>
          <a:p>
            <a:pPr marL="109728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Decrease amount of payments </a:t>
            </a:r>
            <a:r>
              <a:rPr lang="en-US" sz="1600" dirty="0">
                <a:latin typeface="Garamond" panose="02020404030301010803" pitchFamily="18" charset="0"/>
                <a:cs typeface="Garamond"/>
              </a:rPr>
              <a:t>for benign biopsies – </a:t>
            </a:r>
            <a:r>
              <a:rPr lang="en-US" sz="1600" b="1" dirty="0">
                <a:solidFill>
                  <a:srgbClr val="C00000"/>
                </a:solidFill>
                <a:latin typeface="Garamond" panose="02020404030301010803" pitchFamily="18" charset="0"/>
                <a:cs typeface="Garamond"/>
              </a:rPr>
              <a:t>currently 55% of total </a:t>
            </a:r>
          </a:p>
          <a:p>
            <a:pPr marL="811530" lvl="1">
              <a:spcBef>
                <a:spcPts val="600"/>
              </a:spcBef>
            </a:pPr>
            <a:endParaRPr lang="en-US" sz="1800" b="1" dirty="0">
              <a:latin typeface="Garamond" panose="02020404030301010803" pitchFamily="18" charset="0"/>
              <a:cs typeface="Garamond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629295"/>
              </p:ext>
            </p:extLst>
          </p:nvPr>
        </p:nvGraphicFramePr>
        <p:xfrm>
          <a:off x="5298282" y="1220034"/>
          <a:ext cx="3693319" cy="4704516"/>
        </p:xfrm>
        <a:graphic>
          <a:graphicData uri="http://schemas.openxmlformats.org/drawingml/2006/table">
            <a:tbl>
              <a:tblPr/>
              <a:tblGrid>
                <a:gridCol w="3693319"/>
              </a:tblGrid>
              <a:tr h="4704516">
                <a:tc>
                  <a:txBody>
                    <a:bodyPr/>
                    <a:lstStyle/>
                    <a:p>
                      <a:pPr algn="l"/>
                      <a:r>
                        <a:rPr lang="en-US" sz="900" dirty="0">
                          <a:effectLst/>
                          <a:latin typeface="Arial, sans-serif"/>
                        </a:rPr>
                        <a:t/>
                      </a:r>
                      <a:br>
                        <a:rPr lang="en-US" sz="900" dirty="0">
                          <a:effectLst/>
                          <a:latin typeface="Arial, sans-serif"/>
                        </a:rPr>
                      </a:br>
                      <a:endParaRPr lang="en-US" sz="900" dirty="0" smtClean="0">
                        <a:effectLst/>
                        <a:latin typeface="Arial, sans-serif"/>
                      </a:endParaRPr>
                    </a:p>
                    <a:p>
                      <a:pPr algn="l"/>
                      <a:endParaRPr lang="en-US" sz="900" b="1" dirty="0" smtClean="0">
                        <a:effectLst/>
                        <a:latin typeface="Arial, sans-serif"/>
                      </a:endParaRPr>
                    </a:p>
                    <a:p>
                      <a:pPr algn="l"/>
                      <a:endParaRPr lang="en-US" sz="900" b="1" dirty="0" smtClean="0">
                        <a:effectLst/>
                        <a:latin typeface="Arial, sans-serif"/>
                      </a:endParaRPr>
                    </a:p>
                    <a:p>
                      <a:pPr algn="l"/>
                      <a:r>
                        <a:rPr lang="en-US" sz="1800" b="1" dirty="0" smtClean="0">
                          <a:effectLst/>
                          <a:latin typeface="Arial, sans-serif"/>
                        </a:rPr>
                        <a:t>”Basil </a:t>
                      </a:r>
                      <a:r>
                        <a:rPr lang="en-US" sz="1800" b="1" dirty="0">
                          <a:effectLst/>
                          <a:latin typeface="Arial, sans-serif"/>
                        </a:rPr>
                        <a:t>Cell Carcinoma, on my </a:t>
                      </a:r>
                      <a:r>
                        <a:rPr lang="en-US" sz="1800" b="1" dirty="0" smtClean="0">
                          <a:effectLst/>
                          <a:latin typeface="Arial, sans-serif"/>
                        </a:rPr>
                        <a:t>lip…</a:t>
                      </a:r>
                      <a:r>
                        <a:rPr lang="en-US" sz="1800" dirty="0" smtClean="0">
                          <a:effectLst/>
                          <a:latin typeface="Arial, sans-serif"/>
                        </a:rPr>
                        <a:t> </a:t>
                      </a:r>
                    </a:p>
                    <a:p>
                      <a:pPr algn="l"/>
                      <a:endParaRPr lang="en-US" sz="1800" b="1" dirty="0" smtClean="0">
                        <a:effectLst/>
                        <a:latin typeface="Arial, sans-serif"/>
                      </a:endParaRPr>
                    </a:p>
                    <a:p>
                      <a:pPr algn="l"/>
                      <a:r>
                        <a:rPr lang="en-US" sz="1800" b="1" dirty="0" smtClean="0">
                          <a:effectLst/>
                          <a:latin typeface="Arial, sans-serif"/>
                        </a:rPr>
                        <a:t>The Dermatologist </a:t>
                      </a:r>
                      <a:r>
                        <a:rPr lang="en-US" sz="1800" b="1" dirty="0">
                          <a:effectLst/>
                          <a:latin typeface="Arial, sans-serif"/>
                        </a:rPr>
                        <a:t>could not tell me the extent of the remaining cancer </a:t>
                      </a:r>
                      <a:r>
                        <a:rPr lang="en-US" sz="1800" b="1" dirty="0" smtClean="0">
                          <a:effectLst/>
                          <a:latin typeface="Arial, sans-serif"/>
                        </a:rPr>
                        <a:t>cells. I have to have </a:t>
                      </a:r>
                      <a:r>
                        <a:rPr lang="en-US" sz="1800" b="1" u="sng" dirty="0" smtClean="0">
                          <a:effectLst/>
                          <a:latin typeface="Arial, sans-serif"/>
                        </a:rPr>
                        <a:t>Mohs Surgery</a:t>
                      </a:r>
                      <a:r>
                        <a:rPr lang="en-US" sz="1800" b="1" dirty="0" smtClean="0">
                          <a:effectLst/>
                          <a:latin typeface="Arial, sans-serif"/>
                        </a:rPr>
                        <a:t>….</a:t>
                      </a:r>
                      <a:r>
                        <a:rPr lang="en-US" sz="1800" dirty="0" smtClean="0">
                          <a:effectLst/>
                          <a:latin typeface="Arial, sans-serif"/>
                        </a:rPr>
                        <a:t> </a:t>
                      </a:r>
                    </a:p>
                    <a:p>
                      <a:pPr algn="l"/>
                      <a:endParaRPr lang="en-US" sz="1800" b="1" dirty="0" smtClean="0">
                        <a:effectLst/>
                        <a:latin typeface="Arial, sans-serif"/>
                      </a:endParaRPr>
                    </a:p>
                    <a:p>
                      <a:pPr algn="l"/>
                      <a:r>
                        <a:rPr lang="en-US" sz="1800" b="1" dirty="0" smtClean="0">
                          <a:effectLst/>
                          <a:latin typeface="Arial, sans-serif"/>
                        </a:rPr>
                        <a:t>the </a:t>
                      </a:r>
                      <a:r>
                        <a:rPr lang="en-US" sz="1800" b="1" dirty="0">
                          <a:effectLst/>
                          <a:latin typeface="Arial, sans-serif"/>
                        </a:rPr>
                        <a:t>Dermatologist is </a:t>
                      </a:r>
                      <a:r>
                        <a:rPr lang="en-US" sz="1800" b="1">
                          <a:effectLst/>
                          <a:latin typeface="Arial, sans-serif"/>
                        </a:rPr>
                        <a:t>preparing </a:t>
                      </a:r>
                      <a:r>
                        <a:rPr lang="en-US" sz="1800" b="1" smtClean="0">
                          <a:effectLst/>
                          <a:latin typeface="Arial, sans-serif"/>
                        </a:rPr>
                        <a:t>me for </a:t>
                      </a:r>
                      <a:r>
                        <a:rPr lang="en-US" sz="1800" b="1" dirty="0">
                          <a:effectLst/>
                          <a:latin typeface="Arial, sans-serif"/>
                        </a:rPr>
                        <a:t>the worst</a:t>
                      </a:r>
                      <a:r>
                        <a:rPr lang="en-US" sz="1800" b="1" dirty="0" smtClean="0">
                          <a:effectLst/>
                          <a:latin typeface="Arial, sans-serif"/>
                        </a:rPr>
                        <a:t>.”</a:t>
                      </a:r>
                    </a:p>
                  </a:txBody>
                  <a:tcPr marL="99436" marR="99436" marT="99436" marB="994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81625" y="1506557"/>
            <a:ext cx="3609976" cy="5847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0" hangingPunct="0"/>
            <a:r>
              <a:rPr lang="en-US" altLang="en-US" sz="1600" b="1" dirty="0" smtClean="0">
                <a:solidFill>
                  <a:srgbClr val="6D00F6"/>
                </a:solidFill>
                <a:latin typeface="Roboto"/>
              </a:rPr>
              <a:t>Sent:</a:t>
            </a:r>
            <a:r>
              <a:rPr lang="en-US" altLang="en-US" sz="1600" dirty="0" smtClean="0">
                <a:solidFill>
                  <a:srgbClr val="6D00F6"/>
                </a:solidFill>
                <a:latin typeface="Roboto"/>
              </a:rPr>
              <a:t> Sun, Nov 24, 2019 at 7:23 PM Patient: Peter H</a:t>
            </a:r>
          </a:p>
        </p:txBody>
      </p:sp>
    </p:spTree>
    <p:extLst>
      <p:ext uri="{BB962C8B-B14F-4D97-AF65-F5344CB8AC3E}">
        <p14:creationId xmlns:p14="http://schemas.microsoft.com/office/powerpoint/2010/main" val="426697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40574</TotalTime>
  <Words>2333</Words>
  <Application>Microsoft Office PowerPoint</Application>
  <PresentationFormat>On-screen Show (4:3)</PresentationFormat>
  <Paragraphs>432</Paragraphs>
  <Slides>32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Solution for Ophthalmology - VOCT for the Eye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Melanoma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Corneal Applications</vt:lpstr>
      <vt:lpstr>Keratoconus Cornea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Fred</dc:creator>
  <cp:lastModifiedBy>Lisa</cp:lastModifiedBy>
  <cp:revision>212</cp:revision>
  <dcterms:created xsi:type="dcterms:W3CDTF">2006-08-16T00:00:00Z</dcterms:created>
  <dcterms:modified xsi:type="dcterms:W3CDTF">2023-01-10T00:18:36Z</dcterms:modified>
</cp:coreProperties>
</file>